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66" r:id="rId4"/>
    <p:sldId id="265" r:id="rId5"/>
    <p:sldId id="260" r:id="rId6"/>
    <p:sldId id="268" r:id="rId7"/>
    <p:sldId id="274" r:id="rId8"/>
    <p:sldId id="269" r:id="rId9"/>
    <p:sldId id="270" r:id="rId10"/>
    <p:sldId id="271" r:id="rId11"/>
    <p:sldId id="259" r:id="rId12"/>
    <p:sldId id="262" r:id="rId13"/>
    <p:sldId id="263" r:id="rId14"/>
    <p:sldId id="272" r:id="rId15"/>
    <p:sldId id="257" r:id="rId16"/>
    <p:sldId id="258" r:id="rId17"/>
    <p:sldId id="273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online.anyflip.com/scxpd/mxhn/mobile/index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5410200"/>
            <a:ext cx="7391400" cy="1241425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Наши дарови благодарности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6096000"/>
            <a:ext cx="6400800" cy="1066800"/>
          </a:xfrm>
        </p:spPr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chemeClr val="tx1"/>
                </a:solidFill>
              </a:rPr>
              <a:t>Аутор: Предраг Митровић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sr-Cyrl-RS" b="1" dirty="0" smtClean="0"/>
              <a:t>ПРИЧА О ЋИЛИБАРУ: Надовезујемо се причом о „ћилибару“чврстом агрегатном стању смоле. Реч „ћилибар“ је Грчког порекла и значи“електрон“ јер се приликом трења/трљања наелектрише и може сијати у мраку(слике демонстрирамо преко пројектора). Није драго камење али има такву примену,јер примерци који у себи сачувају инсекте су ретки и јако вредни(слике демонстрирамо преко пројектора).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sr-Cyrl-RS" b="1" dirty="0" smtClean="0"/>
              <a:t>-Поред јувелирске примене имају и медицинску примену јер имају умирујуће дејство(слике демонстрирамо преко пројектора).</a:t>
            </a:r>
            <a:endParaRPr lang="en-US" dirty="0" smtClean="0"/>
          </a:p>
          <a:p>
            <a:pPr>
              <a:buNone/>
            </a:pPr>
            <a:r>
              <a:rPr lang="sr-Cyrl-CS" b="1" dirty="0" smtClean="0"/>
              <a:t> 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sr-Cyrl-CS" b="1" dirty="0" smtClean="0"/>
              <a:t>ИНТЕРАКТИВНА ППТ ОСМОСМЕРКА И УКРШТЕНИЦА: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sr-Cyrl-RS" b="1" dirty="0" smtClean="0"/>
              <a:t>Провера стеченог знања на часу вршимо заједничким решавањем осмосмерки и укрштенице.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endParaRPr lang="nl-NL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08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533400"/>
                <a:gridCol w="457200"/>
                <a:gridCol w="457200"/>
                <a:gridCol w="3810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БОР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ШЉИВА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Ј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Љ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ЋИЛИБАР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ТАМЈАН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Ј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СМОЛА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Ј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МИРИС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КИНА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КАЈСИЈА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Ј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ЦРКВА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Ћ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r-Cyrl-RS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nl-NL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533400" y="4876800"/>
            <a:ext cx="3124200" cy="50322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l 9"/>
          <p:cNvSpPr/>
          <p:nvPr/>
        </p:nvSpPr>
        <p:spPr>
          <a:xfrm rot="2212699">
            <a:off x="1518292" y="2908936"/>
            <a:ext cx="3394723" cy="32004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l 10"/>
          <p:cNvSpPr/>
          <p:nvPr/>
        </p:nvSpPr>
        <p:spPr>
          <a:xfrm rot="2212699">
            <a:off x="699842" y="2707255"/>
            <a:ext cx="2769911" cy="46243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l 11"/>
          <p:cNvSpPr/>
          <p:nvPr/>
        </p:nvSpPr>
        <p:spPr>
          <a:xfrm rot="5400000">
            <a:off x="3467100" y="2324100"/>
            <a:ext cx="1828800" cy="38100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l 12"/>
          <p:cNvSpPr/>
          <p:nvPr/>
        </p:nvSpPr>
        <p:spPr>
          <a:xfrm rot="5400000">
            <a:off x="-609599" y="2590799"/>
            <a:ext cx="2667000" cy="53340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l 13"/>
          <p:cNvSpPr/>
          <p:nvPr/>
        </p:nvSpPr>
        <p:spPr>
          <a:xfrm rot="10800000">
            <a:off x="2209800" y="4495799"/>
            <a:ext cx="1524000" cy="53339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l 14"/>
          <p:cNvSpPr/>
          <p:nvPr/>
        </p:nvSpPr>
        <p:spPr>
          <a:xfrm rot="10800000">
            <a:off x="914400" y="1523999"/>
            <a:ext cx="2362200" cy="45720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l 15"/>
          <p:cNvSpPr/>
          <p:nvPr/>
        </p:nvSpPr>
        <p:spPr>
          <a:xfrm>
            <a:off x="457200" y="4190999"/>
            <a:ext cx="2209800" cy="38100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tangle 16"/>
          <p:cNvSpPr/>
          <p:nvPr/>
        </p:nvSpPr>
        <p:spPr>
          <a:xfrm>
            <a:off x="457200" y="381000"/>
            <a:ext cx="8153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ОСМОСМЕРКА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 rot="10800000">
            <a:off x="1828800" y="3733798"/>
            <a:ext cx="1828800" cy="53340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743200"/>
            <a:ext cx="8229600" cy="4525963"/>
          </a:xfrm>
        </p:spPr>
        <p:txBody>
          <a:bodyPr/>
          <a:lstStyle/>
          <a:p>
            <a:endParaRPr lang="nl-NL" dirty="0" smtClean="0"/>
          </a:p>
          <a:p>
            <a:endParaRPr lang="nl-NL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nl-NL" dirty="0"/>
          </a:p>
        </p:txBody>
      </p:sp>
      <p:sp>
        <p:nvSpPr>
          <p:cNvPr id="4" name="Rectangle 3"/>
          <p:cNvSpPr/>
          <p:nvPr/>
        </p:nvSpPr>
        <p:spPr>
          <a:xfrm>
            <a:off x="3733800" y="228600"/>
            <a:ext cx="3810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nl-N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3800" y="609600"/>
            <a:ext cx="3810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nl-N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0" y="990600"/>
            <a:ext cx="3810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nl-N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3800" y="1752600"/>
            <a:ext cx="3810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nl-N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33800" y="1371600"/>
            <a:ext cx="3810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Ј</a:t>
            </a:r>
            <a:endParaRPr lang="nl-N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3800" y="2133600"/>
            <a:ext cx="3810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nl-N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76800" y="1752600"/>
            <a:ext cx="381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nl-N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95800" y="1752600"/>
            <a:ext cx="381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nl-N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14800" y="1752600"/>
            <a:ext cx="381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nl-N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257800" y="990600"/>
            <a:ext cx="381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Ј</a:t>
            </a:r>
            <a:endParaRPr lang="nl-N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876800" y="990600"/>
            <a:ext cx="381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nl-N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495800" y="990600"/>
            <a:ext cx="381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nl-N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14800" y="990600"/>
            <a:ext cx="381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nl-N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114800" y="1371600"/>
            <a:ext cx="381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nl-N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495800" y="609600"/>
            <a:ext cx="381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nl-N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114800" y="609600"/>
            <a:ext cx="381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nl-N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495800" y="228600"/>
            <a:ext cx="381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nl-N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114800" y="228600"/>
            <a:ext cx="381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nl-N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876800" y="2133600"/>
            <a:ext cx="381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nl-N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495800" y="2133600"/>
            <a:ext cx="381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Ј</a:t>
            </a:r>
            <a:endParaRPr lang="nl-N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114800" y="2133600"/>
            <a:ext cx="381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nl-N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3429000" y="1828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nl-N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3429000" y="1447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nl-N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3429000" y="990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nl-N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3429000" y="609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nl-N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3429000" y="228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nl-N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3048000" y="2514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nl-N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3429000" y="2209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nl-N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0" y="4572000"/>
            <a:ext cx="84946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600" b="1" dirty="0" smtClean="0">
                <a:latin typeface="Times New Roman" pitchFamily="18" charset="0"/>
                <a:cs typeface="Times New Roman" pitchFamily="18" charset="0"/>
              </a:rPr>
              <a:t>1- ОТАЦ, СИН И СВЕТИ ДУХ	2- МАЈКА ПРЕСВЕТЕ БОГОРОДИЦА	3- </a:t>
            </a:r>
          </a:p>
          <a:p>
            <a:r>
              <a:rPr lang="sr-Cyrl-RS" sz="1600" b="1" dirty="0" smtClean="0">
                <a:latin typeface="Times New Roman" pitchFamily="18" charset="0"/>
                <a:cs typeface="Times New Roman" pitchFamily="18" charset="0"/>
              </a:rPr>
              <a:t>3- ИМЕ ПРЕСВЕТЕ БОГОРОДИЦЕ	4- ЗАРУЧЕНИК ПРЕСВЕТЕ БОГОРОДИЦЕ	</a:t>
            </a:r>
          </a:p>
          <a:p>
            <a:r>
              <a:rPr lang="sr-Cyrl-RS" sz="1600" b="1" dirty="0" smtClean="0">
                <a:latin typeface="Times New Roman" pitchFamily="18" charset="0"/>
                <a:cs typeface="Times New Roman" pitchFamily="18" charset="0"/>
              </a:rPr>
              <a:t>5- ПРВИ ЧОВЕК	</a:t>
            </a:r>
          </a:p>
          <a:p>
            <a:r>
              <a:rPr lang="sr-Cyrl-RS" sz="1600" b="1" dirty="0" smtClean="0">
                <a:latin typeface="Times New Roman" pitchFamily="18" charset="0"/>
                <a:cs typeface="Times New Roman" pitchFamily="18" charset="0"/>
              </a:rPr>
              <a:t>6-ИЗАБРАНИК БОЖЈИ ОЈИ СЕ СПАСАО ОД ПОТОПА САГРАДИВШИ БАРКУ КОЈА </a:t>
            </a:r>
          </a:p>
          <a:p>
            <a:r>
              <a:rPr lang="sr-Cyrl-RS" sz="1600" b="1" dirty="0" smtClean="0">
                <a:latin typeface="Times New Roman" pitchFamily="18" charset="0"/>
                <a:cs typeface="Times New Roman" pitchFamily="18" charset="0"/>
              </a:rPr>
              <a:t>ПРЕДСТАВЉА ЦРКВУ БОЖЈУ</a:t>
            </a:r>
            <a:endParaRPr lang="nl-NL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AutoShape 149"/>
          <p:cNvSpPr>
            <a:spLocks noChangeArrowheads="1"/>
          </p:cNvSpPr>
          <p:nvPr/>
        </p:nvSpPr>
        <p:spPr bwMode="auto">
          <a:xfrm>
            <a:off x="3733800" y="228600"/>
            <a:ext cx="381000" cy="38100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03" name="AutoShape 149"/>
          <p:cNvSpPr>
            <a:spLocks noChangeArrowheads="1"/>
          </p:cNvSpPr>
          <p:nvPr/>
        </p:nvSpPr>
        <p:spPr bwMode="auto">
          <a:xfrm>
            <a:off x="3733800" y="609600"/>
            <a:ext cx="381000" cy="38100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04" name="AutoShape 149"/>
          <p:cNvSpPr>
            <a:spLocks noChangeArrowheads="1"/>
          </p:cNvSpPr>
          <p:nvPr/>
        </p:nvSpPr>
        <p:spPr bwMode="auto">
          <a:xfrm>
            <a:off x="3733800" y="1752600"/>
            <a:ext cx="381000" cy="38100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06" name="AutoShape 149"/>
          <p:cNvSpPr>
            <a:spLocks noChangeArrowheads="1"/>
          </p:cNvSpPr>
          <p:nvPr/>
        </p:nvSpPr>
        <p:spPr bwMode="auto">
          <a:xfrm>
            <a:off x="3733800" y="2133600"/>
            <a:ext cx="381000" cy="38100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07" name="AutoShape 149"/>
          <p:cNvSpPr>
            <a:spLocks noChangeArrowheads="1"/>
          </p:cNvSpPr>
          <p:nvPr/>
        </p:nvSpPr>
        <p:spPr bwMode="auto">
          <a:xfrm>
            <a:off x="3733800" y="1371600"/>
            <a:ext cx="381000" cy="38100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08" name="AutoShape 149"/>
          <p:cNvSpPr>
            <a:spLocks noChangeArrowheads="1"/>
          </p:cNvSpPr>
          <p:nvPr/>
        </p:nvSpPr>
        <p:spPr bwMode="auto">
          <a:xfrm>
            <a:off x="3733800" y="990600"/>
            <a:ext cx="381000" cy="38100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41" name="AutoShape 149"/>
          <p:cNvSpPr>
            <a:spLocks noChangeArrowheads="1"/>
          </p:cNvSpPr>
          <p:nvPr/>
        </p:nvSpPr>
        <p:spPr bwMode="auto">
          <a:xfrm>
            <a:off x="4876800" y="990600"/>
            <a:ext cx="381000" cy="381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42" name="AutoShape 149"/>
          <p:cNvSpPr>
            <a:spLocks noChangeArrowheads="1"/>
          </p:cNvSpPr>
          <p:nvPr/>
        </p:nvSpPr>
        <p:spPr bwMode="auto">
          <a:xfrm>
            <a:off x="4114800" y="1371600"/>
            <a:ext cx="381000" cy="381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43" name="AutoShape 149"/>
          <p:cNvSpPr>
            <a:spLocks noChangeArrowheads="1"/>
          </p:cNvSpPr>
          <p:nvPr/>
        </p:nvSpPr>
        <p:spPr bwMode="auto">
          <a:xfrm>
            <a:off x="5257800" y="990600"/>
            <a:ext cx="381000" cy="381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44" name="AutoShape 149"/>
          <p:cNvSpPr>
            <a:spLocks noChangeArrowheads="1"/>
          </p:cNvSpPr>
          <p:nvPr/>
        </p:nvSpPr>
        <p:spPr bwMode="auto">
          <a:xfrm>
            <a:off x="4495800" y="990600"/>
            <a:ext cx="381000" cy="381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45" name="AutoShape 149"/>
          <p:cNvSpPr>
            <a:spLocks noChangeArrowheads="1"/>
          </p:cNvSpPr>
          <p:nvPr/>
        </p:nvSpPr>
        <p:spPr bwMode="auto">
          <a:xfrm>
            <a:off x="4114800" y="609600"/>
            <a:ext cx="381000" cy="381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46" name="AutoShape 149"/>
          <p:cNvSpPr>
            <a:spLocks noChangeArrowheads="1"/>
          </p:cNvSpPr>
          <p:nvPr/>
        </p:nvSpPr>
        <p:spPr bwMode="auto">
          <a:xfrm>
            <a:off x="4495800" y="609600"/>
            <a:ext cx="381000" cy="381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47" name="AutoShape 149"/>
          <p:cNvSpPr>
            <a:spLocks noChangeArrowheads="1"/>
          </p:cNvSpPr>
          <p:nvPr/>
        </p:nvSpPr>
        <p:spPr bwMode="auto">
          <a:xfrm>
            <a:off x="4114800" y="990600"/>
            <a:ext cx="381000" cy="381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48" name="AutoShape 149"/>
          <p:cNvSpPr>
            <a:spLocks noChangeArrowheads="1"/>
          </p:cNvSpPr>
          <p:nvPr/>
        </p:nvSpPr>
        <p:spPr bwMode="auto">
          <a:xfrm>
            <a:off x="4114800" y="228600"/>
            <a:ext cx="381000" cy="381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49" name="AutoShape 149"/>
          <p:cNvSpPr>
            <a:spLocks noChangeArrowheads="1"/>
          </p:cNvSpPr>
          <p:nvPr/>
        </p:nvSpPr>
        <p:spPr bwMode="auto">
          <a:xfrm>
            <a:off x="4495800" y="228600"/>
            <a:ext cx="381000" cy="381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56" name="AutoShape 149"/>
          <p:cNvSpPr>
            <a:spLocks noChangeArrowheads="1"/>
          </p:cNvSpPr>
          <p:nvPr/>
        </p:nvSpPr>
        <p:spPr bwMode="auto">
          <a:xfrm>
            <a:off x="4114800" y="2133600"/>
            <a:ext cx="381000" cy="381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57" name="AutoShape 149"/>
          <p:cNvSpPr>
            <a:spLocks noChangeArrowheads="1"/>
          </p:cNvSpPr>
          <p:nvPr/>
        </p:nvSpPr>
        <p:spPr bwMode="auto">
          <a:xfrm>
            <a:off x="4495800" y="2133600"/>
            <a:ext cx="381000" cy="381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64" name="AutoShape 149"/>
          <p:cNvSpPr>
            <a:spLocks noChangeArrowheads="1"/>
          </p:cNvSpPr>
          <p:nvPr/>
        </p:nvSpPr>
        <p:spPr bwMode="auto">
          <a:xfrm>
            <a:off x="4114800" y="1752600"/>
            <a:ext cx="381000" cy="381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65" name="AutoShape 149"/>
          <p:cNvSpPr>
            <a:spLocks noChangeArrowheads="1"/>
          </p:cNvSpPr>
          <p:nvPr/>
        </p:nvSpPr>
        <p:spPr bwMode="auto">
          <a:xfrm>
            <a:off x="4876800" y="2133600"/>
            <a:ext cx="381000" cy="381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66" name="AutoShape 149"/>
          <p:cNvSpPr>
            <a:spLocks noChangeArrowheads="1"/>
          </p:cNvSpPr>
          <p:nvPr/>
        </p:nvSpPr>
        <p:spPr bwMode="auto">
          <a:xfrm>
            <a:off x="4876800" y="1752600"/>
            <a:ext cx="381000" cy="381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67" name="AutoShape 149"/>
          <p:cNvSpPr>
            <a:spLocks noChangeArrowheads="1"/>
          </p:cNvSpPr>
          <p:nvPr/>
        </p:nvSpPr>
        <p:spPr bwMode="auto">
          <a:xfrm>
            <a:off x="4495800" y="1752600"/>
            <a:ext cx="381000" cy="381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4876800" y="228600"/>
            <a:ext cx="381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Ј</a:t>
            </a:r>
            <a:endParaRPr lang="nl-N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5257800" y="228600"/>
            <a:ext cx="381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nl-N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5638800" y="228600"/>
            <a:ext cx="381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nl-N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6019800" y="228600"/>
            <a:ext cx="381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nl-N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" name="AutoShape 149"/>
          <p:cNvSpPr>
            <a:spLocks noChangeArrowheads="1"/>
          </p:cNvSpPr>
          <p:nvPr/>
        </p:nvSpPr>
        <p:spPr bwMode="auto">
          <a:xfrm>
            <a:off x="5257800" y="228600"/>
            <a:ext cx="381000" cy="381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06" name="AutoShape 149"/>
          <p:cNvSpPr>
            <a:spLocks noChangeArrowheads="1"/>
          </p:cNvSpPr>
          <p:nvPr/>
        </p:nvSpPr>
        <p:spPr bwMode="auto">
          <a:xfrm>
            <a:off x="4876800" y="228600"/>
            <a:ext cx="381000" cy="381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07" name="AutoShape 149"/>
          <p:cNvSpPr>
            <a:spLocks noChangeArrowheads="1"/>
          </p:cNvSpPr>
          <p:nvPr/>
        </p:nvSpPr>
        <p:spPr bwMode="auto">
          <a:xfrm>
            <a:off x="6019800" y="228600"/>
            <a:ext cx="381000" cy="381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08" name="AutoShape 149"/>
          <p:cNvSpPr>
            <a:spLocks noChangeArrowheads="1"/>
          </p:cNvSpPr>
          <p:nvPr/>
        </p:nvSpPr>
        <p:spPr bwMode="auto">
          <a:xfrm>
            <a:off x="5638800" y="228600"/>
            <a:ext cx="381000" cy="381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5638800" y="990600"/>
            <a:ext cx="381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nl-N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" name="AutoShape 149"/>
          <p:cNvSpPr>
            <a:spLocks noChangeArrowheads="1"/>
          </p:cNvSpPr>
          <p:nvPr/>
        </p:nvSpPr>
        <p:spPr bwMode="auto">
          <a:xfrm>
            <a:off x="5638800" y="990600"/>
            <a:ext cx="381000" cy="381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4495800" y="1371600"/>
            <a:ext cx="381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nl-N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4876800" y="1371600"/>
            <a:ext cx="381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nl-N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5257800" y="1371600"/>
            <a:ext cx="381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nl-N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4" name="AutoShape 149"/>
          <p:cNvSpPr>
            <a:spLocks noChangeArrowheads="1"/>
          </p:cNvSpPr>
          <p:nvPr/>
        </p:nvSpPr>
        <p:spPr bwMode="auto">
          <a:xfrm>
            <a:off x="4495800" y="1371600"/>
            <a:ext cx="381000" cy="381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15" name="AutoShape 149"/>
          <p:cNvSpPr>
            <a:spLocks noChangeArrowheads="1"/>
          </p:cNvSpPr>
          <p:nvPr/>
        </p:nvSpPr>
        <p:spPr bwMode="auto">
          <a:xfrm>
            <a:off x="4876800" y="1371600"/>
            <a:ext cx="381000" cy="381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16" name="AutoShape 149"/>
          <p:cNvSpPr>
            <a:spLocks noChangeArrowheads="1"/>
          </p:cNvSpPr>
          <p:nvPr/>
        </p:nvSpPr>
        <p:spPr bwMode="auto">
          <a:xfrm>
            <a:off x="5257800" y="1371600"/>
            <a:ext cx="381000" cy="381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7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"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4" grpId="0" animBg="1"/>
      <p:bldP spid="106" grpId="0" animBg="1"/>
      <p:bldP spid="107" grpId="0" animBg="1"/>
      <p:bldP spid="108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6" grpId="0" animBg="1"/>
      <p:bldP spid="157" grpId="0" animBg="1"/>
      <p:bldP spid="164" grpId="0" animBg="1"/>
      <p:bldP spid="165" grpId="0" animBg="1"/>
      <p:bldP spid="166" grpId="0" animBg="1"/>
      <p:bldP spid="167" grpId="0" animBg="1"/>
      <p:bldP spid="205" grpId="0" animBg="1"/>
      <p:bldP spid="206" grpId="0" animBg="1"/>
      <p:bldP spid="207" grpId="0" animBg="1"/>
      <p:bldP spid="208" grpId="0" animBg="1"/>
      <p:bldP spid="210" grpId="0" animBg="1"/>
      <p:bldP spid="214" grpId="0" animBg="1"/>
      <p:bldP spid="215" grpId="0" animBg="1"/>
      <p:bldP spid="2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sr-Cyrl-RS" b="1" dirty="0" smtClean="0"/>
              <a:t>Завршни део</a:t>
            </a:r>
            <a:endParaRPr lang="en-US" dirty="0" smtClean="0"/>
          </a:p>
          <a:p>
            <a:pPr>
              <a:buNone/>
            </a:pPr>
            <a:r>
              <a:rPr lang="sr-Cyrl-CS" dirty="0" smtClean="0"/>
              <a:t> 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sr-Cyrl-CS" dirty="0" smtClean="0"/>
              <a:t>-</a:t>
            </a:r>
            <a:r>
              <a:rPr lang="sr-Cyrl-CS" b="1" dirty="0" smtClean="0"/>
              <a:t>Сви заједно  изговарамо молитву „Богородице дјево“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sr-Cyrl-CS" b="1" dirty="0" smtClean="0"/>
              <a:t>-Ученицима је предложено да уколико желе и уколико буду у прилици да нађу смолу за тамјан у природи, као и разни пројектни задаци који су на добровољној бази-пано, проналажење фотографија на Интернету и чланака везаних за тамјан, прављење презентације, укрштенице, осмосмерке, занимљив цртеж и слично да могу сами да одаберу на основу својих способности.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sr-Cyrl-CS" b="1" dirty="0" smtClean="0"/>
              <a:t>-ЕВАЛУАЦИЈА: Ученицима су подељени евалуациони листићи</a:t>
            </a:r>
            <a:endParaRPr lang="en-US" dirty="0" smtClean="0"/>
          </a:p>
          <a:p>
            <a:pPr>
              <a:buNone/>
            </a:pPr>
            <a:r>
              <a:rPr lang="sr-Cyrl-CS" dirty="0" smtClean="0"/>
              <a:t> 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ПРИЛОЗИ СА ЧАСА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 smtClean="0"/>
          </a:p>
          <a:p>
            <a:endParaRPr lang="sr-Cyrl-R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96000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sr-Cyrl-CS" sz="8000" b="1" dirty="0" smtClean="0">
                <a:latin typeface="Times New Roman" pitchFamily="18" charset="0"/>
                <a:cs typeface="Times New Roman" pitchFamily="18" charset="0"/>
              </a:rPr>
              <a:t>Дневна припрема</a:t>
            </a:r>
            <a:endParaRPr lang="en-US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4000" b="1" dirty="0" smtClean="0">
                <a:latin typeface="Times New Roman" pitchFamily="18" charset="0"/>
                <a:cs typeface="Times New Roman" pitchFamily="18" charset="0"/>
              </a:rPr>
              <a:t>Онлајн </a:t>
            </a:r>
            <a:r>
              <a:rPr lang="sr-Cyrl-RS" sz="4000" b="1" dirty="0" smtClean="0">
                <a:latin typeface="Times New Roman" pitchFamily="18" charset="0"/>
                <a:cs typeface="Times New Roman" pitchFamily="18" charset="0"/>
              </a:rPr>
              <a:t>припрема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online.anyflip.com/scxpd/mxhn/mobile/index.html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CS" sz="4000" u="sng" dirty="0" smtClean="0">
                <a:latin typeface="Times New Roman" pitchFamily="18" charset="0"/>
                <a:cs typeface="Times New Roman" pitchFamily="18" charset="0"/>
              </a:rPr>
              <a:t>Предмет</a:t>
            </a:r>
            <a:r>
              <a:rPr lang="sr-Cyrl-CS" sz="4000" dirty="0" smtClean="0">
                <a:latin typeface="Times New Roman" pitchFamily="18" charset="0"/>
                <a:cs typeface="Times New Roman" pitchFamily="18" charset="0"/>
              </a:rPr>
              <a:t>:  Верска настав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>
              <a:buNone/>
            </a:pPr>
            <a:r>
              <a:rPr lang="sr-Cyrl-CS" sz="4000" u="sng" dirty="0" smtClean="0">
                <a:latin typeface="Times New Roman" pitchFamily="18" charset="0"/>
                <a:cs typeface="Times New Roman" pitchFamily="18" charset="0"/>
              </a:rPr>
              <a:t>Разред</a:t>
            </a:r>
            <a:r>
              <a:rPr lang="sr-Cyrl-CS" sz="40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>
              <a:buNone/>
            </a:pPr>
            <a:r>
              <a:rPr lang="sr-Cyrl-CS" sz="4000" u="sng" dirty="0" smtClean="0">
                <a:latin typeface="Times New Roman" pitchFamily="18" charset="0"/>
                <a:cs typeface="Times New Roman" pitchFamily="18" charset="0"/>
              </a:rPr>
              <a:t>Наставна тема</a:t>
            </a:r>
            <a:r>
              <a:rPr lang="sr-Cyrl-CS" sz="40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sr-Cyrl-CS" sz="4000" b="1" dirty="0" smtClean="0">
                <a:latin typeface="Times New Roman" pitchFamily="18" charset="0"/>
                <a:cs typeface="Times New Roman" pitchFamily="18" charset="0"/>
              </a:rPr>
              <a:t>Литургија –преображај света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CS" sz="4000" u="sng" dirty="0" smtClean="0">
                <a:latin typeface="Times New Roman" pitchFamily="18" charset="0"/>
                <a:cs typeface="Times New Roman" pitchFamily="18" charset="0"/>
              </a:rPr>
              <a:t>Наставна јединица</a:t>
            </a:r>
            <a:r>
              <a:rPr lang="sr-Cyrl-CS" sz="40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sr-Cyrl-CS" sz="4000" b="1" dirty="0" smtClean="0">
                <a:latin typeface="Times New Roman" pitchFamily="18" charset="0"/>
                <a:cs typeface="Times New Roman" pitchFamily="18" charset="0"/>
              </a:rPr>
              <a:t>Наши дарови благодарности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CS" sz="4000" u="sng" dirty="0" smtClean="0">
                <a:latin typeface="Times New Roman" pitchFamily="18" charset="0"/>
                <a:cs typeface="Times New Roman" pitchFamily="18" charset="0"/>
              </a:rPr>
              <a:t>Тип часа:  </a:t>
            </a:r>
            <a:r>
              <a:rPr lang="sr-Cyrl-RS" sz="40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брада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Cyrl-RS" sz="4000" b="1" dirty="0" smtClean="0">
                <a:latin typeface="Times New Roman" pitchFamily="18" charset="0"/>
                <a:cs typeface="Times New Roman" pitchFamily="18" charset="0"/>
              </a:rPr>
              <a:t> увежбавање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CS" sz="4000" u="sng" dirty="0" smtClean="0">
                <a:latin typeface="Times New Roman" pitchFamily="18" charset="0"/>
                <a:cs typeface="Times New Roman" pitchFamily="18" charset="0"/>
              </a:rPr>
              <a:t>Циљ и задаци часа</a:t>
            </a:r>
            <a:r>
              <a:rPr lang="sr-Cyrl-CS" sz="40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sr-Cyrl-CS" sz="4000" b="1" dirty="0" smtClean="0">
                <a:latin typeface="Times New Roman" pitchFamily="18" charset="0"/>
                <a:cs typeface="Times New Roman" pitchFamily="18" charset="0"/>
              </a:rPr>
              <a:t>Упознавање својстава смоле и прављење тамјана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CS" sz="4000" b="1" dirty="0" smtClean="0">
                <a:latin typeface="Times New Roman" pitchFamily="18" charset="0"/>
                <a:cs typeface="Times New Roman" pitchFamily="18" charset="0"/>
              </a:rPr>
              <a:t>Намена и употреба тамјана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CS" sz="4000" b="1" dirty="0" smtClean="0">
                <a:latin typeface="Times New Roman" pitchFamily="18" charset="0"/>
                <a:cs typeface="Times New Roman" pitchFamily="18" charset="0"/>
              </a:rPr>
              <a:t>Упознавање нових појмова,примена стечених знања,развијање узајамне сарадње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CS" sz="4000" u="sng" dirty="0" smtClean="0">
                <a:latin typeface="Times New Roman" pitchFamily="18" charset="0"/>
                <a:cs typeface="Times New Roman" pitchFamily="18" charset="0"/>
              </a:rPr>
              <a:t>Наставне методе</a:t>
            </a:r>
            <a:r>
              <a:rPr lang="sr-Cyrl-CS" sz="40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sr-Cyrl-CS" sz="4000" b="1" dirty="0" smtClean="0">
                <a:latin typeface="Times New Roman" pitchFamily="18" charset="0"/>
                <a:cs typeface="Times New Roman" pitchFamily="18" charset="0"/>
              </a:rPr>
              <a:t>метода разговора,демонстративна,м.посматрања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CS" sz="4000" u="sng" dirty="0" smtClean="0">
                <a:latin typeface="Times New Roman" pitchFamily="18" charset="0"/>
                <a:cs typeface="Times New Roman" pitchFamily="18" charset="0"/>
              </a:rPr>
              <a:t>Облик рада</a:t>
            </a:r>
            <a:r>
              <a:rPr lang="sr-Cyrl-CS" sz="40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sr-Cyrl-CS" sz="4000" b="1" dirty="0" smtClean="0">
                <a:latin typeface="Times New Roman" pitchFamily="18" charset="0"/>
                <a:cs typeface="Times New Roman" pitchFamily="18" charset="0"/>
              </a:rPr>
              <a:t>фронтални,индивидуални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CS" sz="4000" u="sng" dirty="0" smtClean="0">
                <a:latin typeface="Times New Roman" pitchFamily="18" charset="0"/>
                <a:cs typeface="Times New Roman" pitchFamily="18" charset="0"/>
              </a:rPr>
              <a:t>Исходи</a:t>
            </a:r>
            <a:r>
              <a:rPr lang="sr-Cyrl-CS" sz="40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sr-Cyrl-CS" sz="4000" b="1" dirty="0" smtClean="0">
                <a:latin typeface="Times New Roman" pitchFamily="18" charset="0"/>
                <a:cs typeface="Times New Roman" pitchFamily="18" charset="0"/>
              </a:rPr>
              <a:t>ученик ће бити у стању да зна примену тамјана и од чега се тамјан прави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CS" sz="4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CS" sz="4000" u="sng" dirty="0" smtClean="0">
                <a:latin typeface="Times New Roman" pitchFamily="18" charset="0"/>
                <a:cs typeface="Times New Roman" pitchFamily="18" charset="0"/>
              </a:rPr>
              <a:t>Активност ученика</a:t>
            </a:r>
            <a:r>
              <a:rPr lang="sr-Cyrl-CS" sz="40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sr-Cyrl-CS" sz="4000" b="1" dirty="0" smtClean="0">
                <a:latin typeface="Times New Roman" pitchFamily="18" charset="0"/>
                <a:cs typeface="Times New Roman" pitchFamily="18" charset="0"/>
              </a:rPr>
              <a:t>посматрање,уочавање,зак</a:t>
            </a:r>
            <a:r>
              <a:rPr lang="sr-Cyrl-RS" sz="4000" b="1" dirty="0" smtClean="0">
                <a:latin typeface="Times New Roman" pitchFamily="18" charset="0"/>
                <a:cs typeface="Times New Roman" pitchFamily="18" charset="0"/>
              </a:rPr>
              <a:t>љ</a:t>
            </a:r>
            <a:r>
              <a:rPr lang="sr-Cyrl-CS" sz="4000" b="1" dirty="0" smtClean="0">
                <a:latin typeface="Times New Roman" pitchFamily="18" charset="0"/>
                <a:cs typeface="Times New Roman" pitchFamily="18" charset="0"/>
              </a:rPr>
              <a:t>учивање и примена знања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CS" sz="4000" u="sng" dirty="0" smtClean="0">
                <a:latin typeface="Times New Roman" pitchFamily="18" charset="0"/>
                <a:cs typeface="Times New Roman" pitchFamily="18" charset="0"/>
              </a:rPr>
              <a:t>Активност наставника</a:t>
            </a:r>
            <a:r>
              <a:rPr lang="sr-Cyrl-CS" sz="40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sr-Cyrl-CS" sz="4000" b="1" dirty="0" smtClean="0">
                <a:latin typeface="Times New Roman" pitchFamily="18" charset="0"/>
                <a:cs typeface="Times New Roman" pitchFamily="18" charset="0"/>
              </a:rPr>
              <a:t>упознаје,обајшњава,демонстрира и практично примењује, учествује у решавању укрштенице и осмосмерки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CS" sz="4000" u="sng" dirty="0" smtClean="0">
                <a:latin typeface="Times New Roman" pitchFamily="18" charset="0"/>
                <a:cs typeface="Times New Roman" pitchFamily="18" charset="0"/>
              </a:rPr>
              <a:t>Корелација</a:t>
            </a:r>
            <a:r>
              <a:rPr lang="sr-Cyrl-CS" sz="40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sr-Cyrl-CS" sz="4000" b="1" dirty="0" smtClean="0">
                <a:latin typeface="Times New Roman" pitchFamily="18" charset="0"/>
                <a:cs typeface="Times New Roman" pitchFamily="18" charset="0"/>
              </a:rPr>
              <a:t>Природа и друштво,Ликовна култура,</a:t>
            </a:r>
            <a:r>
              <a:rPr lang="sr-Cyrl-C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CS" sz="4000" u="sng" dirty="0" smtClean="0">
                <a:latin typeface="Times New Roman" pitchFamily="18" charset="0"/>
                <a:cs typeface="Times New Roman" pitchFamily="18" charset="0"/>
              </a:rPr>
              <a:t>Наставна средства и материјали</a:t>
            </a:r>
            <a:r>
              <a:rPr lang="sr-Cyrl-CS" sz="40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sr-Cyrl-CS" sz="4000" b="1" dirty="0" smtClean="0">
                <a:latin typeface="Times New Roman" pitchFamily="18" charset="0"/>
                <a:cs typeface="Times New Roman" pitchFamily="18" charset="0"/>
              </a:rPr>
              <a:t>пројектор,смола из природе,тамјан, ППТ интерактвна презентација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5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 smtClean="0"/>
          </a:p>
          <a:p>
            <a:endParaRPr lang="sr-Cyrl-R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5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 smtClean="0"/>
          </a:p>
          <a:p>
            <a:endParaRPr lang="sr-Cyrl-R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ТОК ЧАСА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u="sng" dirty="0" err="1" smtClean="0"/>
              <a:t>Уводни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део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часа</a:t>
            </a:r>
            <a:endParaRPr lang="en-US" u="sng" dirty="0" smtClean="0"/>
          </a:p>
          <a:p>
            <a:pPr>
              <a:buNone/>
            </a:pPr>
            <a:r>
              <a:rPr lang="sr-Cyrl-CS" b="1" dirty="0" smtClean="0"/>
              <a:t>	</a:t>
            </a:r>
          </a:p>
          <a:p>
            <a:pPr>
              <a:buNone/>
            </a:pPr>
            <a:r>
              <a:rPr lang="sr-Cyrl-CS" b="1" dirty="0" smtClean="0"/>
              <a:t>	-Молитва ,,Оченаш“</a:t>
            </a:r>
            <a:endParaRPr lang="en-US" dirty="0" smtClean="0"/>
          </a:p>
          <a:p>
            <a:pPr>
              <a:buNone/>
            </a:pPr>
            <a:r>
              <a:rPr lang="sr-Cyrl-CS" b="1" dirty="0" smtClean="0"/>
              <a:t>	Наставник и ученици заједно говоре Молитву Господњу на почетку часа.</a:t>
            </a:r>
            <a:endParaRPr lang="en-US" dirty="0" smtClean="0"/>
          </a:p>
          <a:p>
            <a:pPr>
              <a:buNone/>
            </a:pPr>
            <a:r>
              <a:rPr lang="sr-Cyrl-CS" b="1" dirty="0" smtClean="0"/>
              <a:t> 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r-Cyrl-CS" sz="3600" b="1" u="sng" dirty="0" smtClean="0">
                <a:latin typeface="Times New Roman" pitchFamily="18" charset="0"/>
                <a:cs typeface="Times New Roman" pitchFamily="18" charset="0"/>
              </a:rPr>
              <a:t>Главни део</a:t>
            </a:r>
          </a:p>
          <a:p>
            <a:pPr>
              <a:buNone/>
            </a:pPr>
            <a:endParaRPr lang="en-US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CS" sz="1600" b="1" dirty="0" smtClean="0">
                <a:latin typeface="Times New Roman" pitchFamily="18" charset="0"/>
                <a:cs typeface="Times New Roman" pitchFamily="18" charset="0"/>
              </a:rPr>
              <a:t>	- Наставник истиче циљ часа: ,,Данас ћемо говорити и показати како се прави тамјан и о његовој употреби“ и записује на табли наставну јединицу ,, Наши дарови благодарност (дарови природе тамјан и ћилибар)“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CS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CS" sz="1600" b="1" dirty="0" smtClean="0">
                <a:latin typeface="Times New Roman" pitchFamily="18" charset="0"/>
                <a:cs typeface="Times New Roman" pitchFamily="18" charset="0"/>
              </a:rPr>
              <a:t>	-  ПРЕДАВАЊЕ: Предавање започиње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1600" b="1" dirty="0" smtClean="0">
                <a:latin typeface="Times New Roman" pitchFamily="18" charset="0"/>
                <a:cs typeface="Times New Roman" pitchFamily="18" charset="0"/>
              </a:rPr>
              <a:t>о томе одакле потиче примена смоле кошпичастог и четинарског дрвећа за прављње тамјана осврнувши се на примену смоле кајсије у Кини за прављење првих „гумених жвака,гумених бомбона па и лекова за упалу грла,умиривање зубобоље. Постоје две врсте смоле „гуменасте и чврсте“.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1600" b="1" dirty="0" smtClean="0">
                <a:latin typeface="Times New Roman" pitchFamily="18" charset="0"/>
                <a:cs typeface="Times New Roman" pitchFamily="18" charset="0"/>
              </a:rPr>
              <a:t>Отварањем поморских путева спајају се утицаји две древне цивилизације Кине и Египта. У Египту увелико примењују „чврсте“облике смоле дрвета „тамјана“у религиским обредима као што су балсамовање и слично. Поред религиске примене у Египту такође има и медицинску примену за инхалације синуса и главобоље.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CS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5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sr-Cyrl-RS" b="1" dirty="0" smtClean="0"/>
              <a:t>	ППТ ПРЕЗЕНТАЦИЈА: Преко пројектора наставник показује  слику дрвета тамјана и прикупљања истог у природи. На подневљу где ми живимо не успева право дрво тамјана,али имамо дрво бора који припада истој породици биљака као и дрво тамјана. Наставник показује преко пројектора дрво бора,како изгледа смола на кори као и смолу кајсије и бора прикупљену у природи повезујући  утицај древних цивилизација на Стари Завет и примену тамјана.</a:t>
            </a:r>
            <a:endParaRPr lang="en-US" dirty="0" smtClean="0"/>
          </a:p>
          <a:p>
            <a:pPr>
              <a:buNone/>
            </a:pPr>
            <a:r>
              <a:rPr lang="sr-Cyrl-RS" b="1" dirty="0" smtClean="0"/>
              <a:t> </a:t>
            </a:r>
            <a:endParaRPr lang="en-US" dirty="0" smtClean="0"/>
          </a:p>
          <a:p>
            <a:pPr>
              <a:buNone/>
            </a:pPr>
            <a:r>
              <a:rPr lang="sr-Cyrl-RS" b="1" dirty="0" smtClean="0"/>
              <a:t>	СТАРОЗАВЕТНА ПРИЧА: Говоримо о причи из Старог Завета о Каину и Авељу</a:t>
            </a:r>
            <a:endParaRPr lang="en-US" dirty="0" smtClean="0"/>
          </a:p>
          <a:p>
            <a:pPr>
              <a:buNone/>
            </a:pPr>
            <a:r>
              <a:rPr lang="sr-Cyrl-RS" b="1" dirty="0" smtClean="0"/>
              <a:t> 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just">
              <a:buNone/>
            </a:pPr>
            <a:r>
              <a:rPr lang="en-US" b="1" dirty="0" smtClean="0"/>
              <a:t>	</a:t>
            </a:r>
            <a:r>
              <a:rPr lang="sr-Cyrl-RS" b="1" dirty="0" smtClean="0"/>
              <a:t>ПРАКТИЧАН</a:t>
            </a:r>
            <a:r>
              <a:rPr lang="en-US" b="1" dirty="0" smtClean="0"/>
              <a:t> </a:t>
            </a:r>
            <a:r>
              <a:rPr lang="sr-Cyrl-RS" b="1" dirty="0" smtClean="0"/>
              <a:t>ДЕО: </a:t>
            </a:r>
            <a:endParaRPr lang="en-US" b="1" dirty="0" smtClean="0"/>
          </a:p>
          <a:p>
            <a:pPr algn="just">
              <a:buNone/>
            </a:pPr>
            <a:r>
              <a:rPr lang="en-US" b="1" dirty="0" smtClean="0"/>
              <a:t>	</a:t>
            </a:r>
            <a:r>
              <a:rPr lang="sr-Cyrl-RS" b="1" dirty="0" smtClean="0"/>
              <a:t>Наставник демонстративни пали брикет и показује мирисе тамјана бора,смирне,и тамјана правог дрвета тамјана.</a:t>
            </a:r>
            <a:endParaRPr lang="en-US" b="1" dirty="0" smtClean="0"/>
          </a:p>
          <a:p>
            <a:pPr algn="just">
              <a:buNone/>
            </a:pPr>
            <a:endParaRPr lang="en-US" b="1" dirty="0" smtClean="0"/>
          </a:p>
          <a:p>
            <a:pPr algn="just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245</Words>
  <Application>Microsoft Office PowerPoint</Application>
  <PresentationFormat>On-screen Show (4:3)</PresentationFormat>
  <Paragraphs>234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Наши дарови благодарности</vt:lpstr>
      <vt:lpstr>  </vt:lpstr>
      <vt:lpstr>ТОК ЧАСА</vt:lpstr>
      <vt:lpstr>    </vt:lpstr>
      <vt:lpstr>  </vt:lpstr>
      <vt:lpstr>  </vt:lpstr>
      <vt:lpstr>  </vt:lpstr>
      <vt:lpstr>  </vt:lpstr>
      <vt:lpstr> </vt:lpstr>
      <vt:lpstr>  </vt:lpstr>
      <vt:lpstr>  </vt:lpstr>
      <vt:lpstr>  </vt:lpstr>
      <vt:lpstr>  </vt:lpstr>
      <vt:lpstr>  </vt:lpstr>
      <vt:lpstr>  </vt:lpstr>
      <vt:lpstr>  </vt:lpstr>
      <vt:lpstr>  </vt:lpstr>
      <vt:lpstr>ПРИЛОЗИ СА ЧАСА</vt:lpstr>
      <vt:lpstr>  </vt:lpstr>
      <vt:lpstr>  </vt:lpstr>
      <vt:lpstr>  </vt:lpstr>
      <vt:lpstr>  </vt:lpstr>
      <vt:lpstr>  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15</cp:revision>
  <dcterms:created xsi:type="dcterms:W3CDTF">2006-08-16T00:00:00Z</dcterms:created>
  <dcterms:modified xsi:type="dcterms:W3CDTF">2021-03-18T18:32:10Z</dcterms:modified>
</cp:coreProperties>
</file>