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74" r:id="rId3"/>
    <p:sldId id="272" r:id="rId4"/>
    <p:sldId id="275" r:id="rId5"/>
    <p:sldId id="276" r:id="rId6"/>
    <p:sldId id="277" r:id="rId7"/>
    <p:sldId id="278" r:id="rId8"/>
    <p:sldId id="282" r:id="rId9"/>
    <p:sldId id="279" r:id="rId10"/>
    <p:sldId id="281" r:id="rId11"/>
    <p:sldId id="273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0" r:id="rId27"/>
    <p:sldId id="287" r:id="rId28"/>
    <p:sldId id="284" r:id="rId29"/>
    <p:sldId id="288" r:id="rId30"/>
    <p:sldId id="283" r:id="rId31"/>
    <p:sldId id="285" r:id="rId32"/>
    <p:sldId id="286" r:id="rId3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8963A-2731-45BC-BC64-6F2F9A7CB624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0446F-6F63-4621-A6CA-03F89145D23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301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8A10C-9E01-484F-89DE-F75482469FC9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8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A79E-C62E-489A-81C8-FDCD3E310A7D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71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3FB07-B1BB-4518-95F6-10DAABA20BF2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10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73642-0D1C-42CE-847A-489FD129A5B5}" type="slidenum">
              <a:rPr lang="en-US"/>
              <a:pPr/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64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F600B-32C7-4492-B87C-6376DEDDB2B1}" type="slidenum">
              <a:rPr lang="en-US"/>
              <a:pPr/>
              <a:t>16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83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DB202-51FB-4046-9A69-8D676486542C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25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A6BBA-90FF-40A6-B325-8D8525A37276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78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EF6C7-78DC-467F-A553-6B2B1475E253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5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23370-3C38-4E44-A578-D61668D59CFD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88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572CA-DC3C-452C-A1FA-FBD83D56A12D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65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618B2-C52F-4FCE-A9E8-D84BFC1D4365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80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223CB-C087-4B56-A775-959A6B7A4B51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136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C03B6-2BB1-4F4F-9F5B-6690A642D2EA}" type="slidenum">
              <a:rPr lang="en-US"/>
              <a:pPr/>
              <a:t>24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52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27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28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29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30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31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83B2F-4DAA-40BC-B9DD-181FB3E8AC43}" type="slidenum">
              <a:rPr lang="en-US"/>
              <a:pPr/>
              <a:t>32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2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C8CE-A26E-419D-84E5-8F66845A4089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421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09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66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204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558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335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854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795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216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319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369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8D934-B1DF-4F01-922B-F35B0412EF9E}" type="datetimeFigureOut">
              <a:rPr lang="sr-Latn-RS" smtClean="0"/>
              <a:pPr/>
              <a:t>29.8.2016.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54C5-9AEF-4A19-8F1E-BB021644396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90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8811"/>
            <a:ext cx="12192000" cy="49940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sr-Cyrl-CS" sz="1400" dirty="0" smtClean="0"/>
              <a:t>V. 1. Јер, Хришћани се од осталих људи не разлику</a:t>
            </a:r>
            <a:r>
              <a:rPr lang="sr-Cyrl-BA" sz="1400" dirty="0" smtClean="0"/>
              <a:t>ј</a:t>
            </a:r>
            <a:r>
              <a:rPr lang="sr-Cyrl-CS" sz="1400" dirty="0" smtClean="0"/>
              <a:t>у</a:t>
            </a:r>
            <a:r>
              <a:rPr lang="sr-Cyrl-BA" sz="1400" dirty="0" smtClean="0"/>
              <a:t> н</a:t>
            </a:r>
            <a:r>
              <a:rPr lang="sr-Cyrl-CS" sz="1400" dirty="0" smtClean="0"/>
              <a:t>и земљом, ни језиком, ни одевањем (</a:t>
            </a:r>
            <a:r>
              <a:rPr lang="el-GR" sz="1400" dirty="0" smtClean="0"/>
              <a:t>εσθεσι</a:t>
            </a:r>
            <a:r>
              <a:rPr lang="sr-Cyrl-CS" sz="1400" dirty="0" smtClean="0"/>
              <a:t>). 2. Јер, нити живе у својим (посебним) градовима, нити употребљавају неки посебан дијалекат (у говору), нити воде неки посебно означен живот (</a:t>
            </a:r>
            <a:r>
              <a:rPr lang="el-GR" sz="1400" dirty="0" smtClean="0"/>
              <a:t>βιον παρασημον</a:t>
            </a:r>
            <a:r>
              <a:rPr lang="sr-Cyrl-BA" sz="1400" dirty="0" smtClean="0"/>
              <a:t>)</a:t>
            </a:r>
            <a:r>
              <a:rPr lang="sr-Cyrl-CS" sz="1400" dirty="0" smtClean="0"/>
              <a:t> 3. Њихово учење није про</a:t>
            </a:r>
            <a:r>
              <a:rPr lang="sr-Cyrl-BA" sz="1400" dirty="0" smtClean="0"/>
              <a:t>н</a:t>
            </a:r>
            <a:r>
              <a:rPr lang="sr-Cyrl-CS" sz="1400" dirty="0" smtClean="0"/>
              <a:t>ађено измишљањем људи сваштара (</a:t>
            </a:r>
            <a:r>
              <a:rPr lang="el-GR" sz="1400" dirty="0" smtClean="0"/>
              <a:t>πολυπραγμονων </a:t>
            </a:r>
            <a:r>
              <a:rPr lang="sr-Cyrl-BA" sz="1400" dirty="0" smtClean="0"/>
              <a:t>- </a:t>
            </a:r>
            <a:r>
              <a:rPr lang="sr-Cyrl-CS" sz="1400" dirty="0" smtClean="0"/>
              <a:t>ра</a:t>
            </a:r>
            <a:r>
              <a:rPr lang="sr-Cyrl-BA" sz="1400" dirty="0" smtClean="0"/>
              <a:t>д</a:t>
            </a:r>
            <a:r>
              <a:rPr lang="sr-Cyrl-CS" sz="1400" dirty="0" smtClean="0"/>
              <a:t>озналаца), нити су они, као неки други, присталице људске</a:t>
            </a:r>
            <a:r>
              <a:rPr lang="sr-Cyrl-BA" sz="1400" dirty="0" smtClean="0"/>
              <a:t> н</a:t>
            </a:r>
            <a:r>
              <a:rPr lang="sr-Cyrl-CS" sz="1400" dirty="0" smtClean="0"/>
              <a:t>ауке. 4. Они живе у јелинским и варварским градовима, како</a:t>
            </a:r>
            <a:r>
              <a:rPr lang="sr-Cyrl-BA" sz="1400" dirty="0" smtClean="0"/>
              <a:t> ј</a:t>
            </a:r>
            <a:r>
              <a:rPr lang="sr-Cyrl-CS" sz="1400" dirty="0" smtClean="0"/>
              <a:t>е свакоме пало у део, и у своме одевању и храни и осталом</a:t>
            </a:r>
            <a:r>
              <a:rPr lang="sr-Cyrl-BA" sz="1400" dirty="0" smtClean="0"/>
              <a:t> ж</a:t>
            </a:r>
            <a:r>
              <a:rPr lang="sr-Cyrl-CS" sz="1400" dirty="0" smtClean="0"/>
              <a:t>ивоту следују месним (</a:t>
            </a:r>
            <a:r>
              <a:rPr lang="sr-Cyrl-BA" sz="1400" dirty="0" smtClean="0"/>
              <a:t>- </a:t>
            </a:r>
            <a:r>
              <a:rPr lang="sr-Cyrl-CS" sz="1400" dirty="0" smtClean="0"/>
              <a:t>локалним) обичајима, али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ављују задивљујуће и заиста чудесно стање живота (и вла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ања) свога</a:t>
            </a:r>
            <a:r>
              <a:rPr lang="sr-Cyrl-CS" sz="1400" dirty="0" smtClean="0"/>
              <a:t>. 5. Живе у отаџбинама својим, али као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пролазници (</a:t>
            </a:r>
            <a:r>
              <a:rPr lang="el-GR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παροικοι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r-Cyrl-CS" sz="1400" dirty="0" smtClean="0"/>
              <a:t>. Као грађани учествују у свему, али </a:t>
            </a:r>
            <a:r>
              <a:rPr lang="sr-Cyrl-CS" sz="1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 подносе</a:t>
            </a:r>
            <a:r>
              <a:rPr lang="sr-Cyrl-CS" sz="1400" dirty="0" smtClean="0"/>
              <a:t> као</a:t>
            </a:r>
            <a:r>
              <a:rPr lang="sr-Cyrl-BA" sz="1400" dirty="0" smtClean="0"/>
              <a:t> с</a:t>
            </a:r>
            <a:r>
              <a:rPr lang="sr-Cyrl-CS" sz="1400" dirty="0" smtClean="0"/>
              <a:t>транци. Свака ту</a:t>
            </a:r>
            <a:r>
              <a:rPr lang="sr-Cyrl-BA" sz="1400" dirty="0" smtClean="0"/>
              <a:t>ђ</a:t>
            </a:r>
            <a:r>
              <a:rPr lang="sr-Cyrl-CS" sz="1400" dirty="0" smtClean="0"/>
              <a:t>ина њима је отаџбина, и свака отаџбина</a:t>
            </a:r>
            <a:r>
              <a:rPr lang="sr-Cyrl-BA" sz="1400" dirty="0" smtClean="0"/>
              <a:t> т</a:t>
            </a:r>
            <a:r>
              <a:rPr lang="sr-Cyrl-CS" sz="1400" dirty="0" smtClean="0"/>
              <a:t>уђина. 6. У брак ступају као и сви, и децу рађају, али рођену</a:t>
            </a:r>
            <a:r>
              <a:rPr lang="sr-Cyrl-BA" sz="1400" dirty="0" smtClean="0"/>
              <a:t> д</a:t>
            </a:r>
            <a:r>
              <a:rPr lang="sr-Cyrl-CS" sz="1400" dirty="0" smtClean="0"/>
              <a:t>ецу не бацају. 7. Поста</a:t>
            </a:r>
            <a:r>
              <a:rPr lang="sr-Cyrl-BA" sz="1400" dirty="0" smtClean="0"/>
              <a:t>вља</a:t>
            </a:r>
            <a:r>
              <a:rPr lang="sr-Cyrl-CS" sz="1400" dirty="0" smtClean="0"/>
              <a:t>ју заједничку (</a:t>
            </a:r>
            <a:r>
              <a:rPr lang="el-GR" sz="1400" dirty="0" smtClean="0"/>
              <a:t>κοινην</a:t>
            </a:r>
            <a:r>
              <a:rPr lang="sr-Cyrl-CS" sz="1400" dirty="0" smtClean="0"/>
              <a:t>) трпезу, али не</a:t>
            </a:r>
            <a:r>
              <a:rPr lang="sr-Cyrl-BA" sz="1400" dirty="0" smtClean="0"/>
              <a:t> и нечисту. 8.</a:t>
            </a:r>
            <a:r>
              <a:rPr lang="sr-Cyrl-CS" sz="1400" dirty="0" smtClean="0"/>
              <a:t> Бораве у телу, али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живе по телу</a:t>
            </a:r>
            <a:r>
              <a:rPr lang="sr-Cyrl-CS" sz="1400" dirty="0" smtClean="0"/>
              <a:t>.</a:t>
            </a:r>
            <a:r>
              <a:rPr lang="sr-Cyrl-BA" sz="1400" dirty="0" smtClean="0"/>
              <a:t> 9. Н</a:t>
            </a:r>
            <a:r>
              <a:rPr lang="sr-Cyrl-CS" sz="1400" dirty="0" smtClean="0"/>
              <a:t>а земљи нроводе дане, али им је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живљење на 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небу</a:t>
            </a:r>
            <a:r>
              <a:rPr lang="sr-Cyrl-BA" sz="1400" dirty="0" smtClean="0"/>
              <a:t>. 1</a:t>
            </a:r>
            <a:r>
              <a:rPr lang="sr-Cyrl-CS" sz="1400" dirty="0" smtClean="0"/>
              <a:t>0. Покорава</a:t>
            </a:r>
            <a:r>
              <a:rPr lang="sr-Cyrl-BA" sz="1400" dirty="0" smtClean="0"/>
              <a:t>ј</a:t>
            </a:r>
            <a:r>
              <a:rPr lang="sr-Cyrl-CS" sz="1400" dirty="0" smtClean="0"/>
              <a:t>у се постојећим законима, али својим</a:t>
            </a:r>
            <a:r>
              <a:rPr lang="sr-Cyrl-BA" sz="1400" dirty="0" smtClean="0"/>
              <a:t> жи</a:t>
            </a:r>
            <a:r>
              <a:rPr lang="sr-Cyrl-CS" sz="1400" dirty="0" smtClean="0"/>
              <a:t>вотом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превазилазе законе</a:t>
            </a:r>
            <a:r>
              <a:rPr lang="sr-Cyrl-CS" sz="1400" dirty="0" smtClean="0"/>
              <a:t>.</a:t>
            </a:r>
            <a:r>
              <a:rPr lang="sr-Cyrl-BA" sz="1400" dirty="0" smtClean="0"/>
              <a:t> 1</a:t>
            </a:r>
            <a:r>
              <a:rPr lang="sr-Cyrl-CS" sz="1400" dirty="0" smtClean="0"/>
              <a:t>1.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св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sr-Cyrl-BA" sz="1400" dirty="0" smtClean="0"/>
              <a:t>(љ</a:t>
            </a:r>
            <a:r>
              <a:rPr lang="sr-Cyrl-CS" sz="1400" dirty="0" smtClean="0"/>
              <a:t>уде), а сви их гоне.</a:t>
            </a:r>
            <a:r>
              <a:rPr lang="sr-Cyrl-BA" sz="1400" dirty="0" smtClean="0"/>
              <a:t> 12. презиру их, и осуђују; убијају ох, а они оживљују. 1</a:t>
            </a:r>
            <a:r>
              <a:rPr lang="sr-Cyrl-CS" sz="1400" dirty="0" smtClean="0"/>
              <a:t>3</a:t>
            </a:r>
            <a:r>
              <a:rPr lang="sr-Cyrl-BA" sz="1400" dirty="0" smtClean="0"/>
              <a:t>.</a:t>
            </a:r>
            <a:r>
              <a:rPr lang="sr-Cyrl-CS" sz="1400" dirty="0" smtClean="0"/>
              <a:t> Сиромашни су, а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многе обогаћују</a:t>
            </a:r>
            <a:r>
              <a:rPr lang="sr-Cyrl-CS" sz="1400" dirty="0" smtClean="0"/>
              <a:t>. Свега су ли</a:t>
            </a:r>
            <a:r>
              <a:rPr lang="sr-Cyrl-BA" sz="1400" dirty="0" smtClean="0"/>
              <a:t>шени, а 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свему изобилују</a:t>
            </a:r>
            <a:r>
              <a:rPr lang="sr-Cyrl-BA" sz="1400" dirty="0" smtClean="0"/>
              <a:t>. </a:t>
            </a:r>
            <a:r>
              <a:rPr lang="sr-Cyrl-CS" sz="1400" dirty="0" smtClean="0"/>
              <a:t>14. Понижавају их, а они се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понижењима прослав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ља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</a:t>
            </a:r>
            <a:r>
              <a:rPr lang="sr-Cyrl-CS" sz="1400" dirty="0" smtClean="0"/>
              <a:t>. Клеветају их, а они се показују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праведни</a:t>
            </a:r>
            <a:r>
              <a:rPr lang="sr-Cyrl-CS" sz="1400" dirty="0" smtClean="0"/>
              <a:t> (</a:t>
            </a:r>
            <a:r>
              <a:rPr lang="el-GR" sz="1400" dirty="0" smtClean="0"/>
              <a:t>δικαιουωται</a:t>
            </a:r>
            <a:r>
              <a:rPr lang="sr-Cyrl-BA" sz="1400" dirty="0" smtClean="0"/>
              <a:t>). </a:t>
            </a:r>
            <a:r>
              <a:rPr lang="sr-Cyrl-CS" sz="1400" dirty="0" smtClean="0"/>
              <a:t>15. Руже их, а они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благосиљају</a:t>
            </a:r>
            <a:r>
              <a:rPr lang="sr-Cyrl-CS" sz="1600" dirty="0" smtClean="0"/>
              <a:t>. </a:t>
            </a:r>
            <a:r>
              <a:rPr lang="sr-Cyrl-CS" sz="1400" dirty="0" smtClean="0"/>
              <a:t>Вређају их, а они </a:t>
            </a:r>
            <a:r>
              <a:rPr lang="sr-Cyrl-BA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(све) поштују</a:t>
            </a:r>
            <a:r>
              <a:rPr lang="sr-Cyrl-BA" sz="1400" dirty="0" smtClean="0"/>
              <a:t>. 1</a:t>
            </a:r>
            <a:r>
              <a:rPr lang="sr-Cyrl-CS" sz="1400" dirty="0" smtClean="0"/>
              <a:t>6. Када чине добро, кажњавају их као злочинце. А</a:t>
            </a:r>
            <a:r>
              <a:rPr lang="sr-Cyrl-BA" sz="1400" dirty="0" smtClean="0"/>
              <a:t> кад </a:t>
            </a:r>
            <a:r>
              <a:rPr lang="sr-Cyrl-CS" sz="1400" dirty="0" smtClean="0"/>
              <a:t>их муче, радују се као да живот поново добијају (</a:t>
            </a:r>
            <a:r>
              <a:rPr lang="el-GR" sz="1400" dirty="0" smtClean="0"/>
              <a:t>ως ζωοποιουμενοι </a:t>
            </a:r>
            <a:r>
              <a:rPr lang="sr-Cyrl-BA" sz="1400" dirty="0" smtClean="0"/>
              <a:t>– као оживотворавани) 1</a:t>
            </a:r>
            <a:r>
              <a:rPr lang="sr-Cyrl-CS" sz="1400" dirty="0" smtClean="0"/>
              <a:t>7. Од Јудеја нападани су као туђинци, и од Јелина </a:t>
            </a:r>
            <a:r>
              <a:rPr lang="sr-Cyrl-BA" sz="1400" dirty="0" smtClean="0"/>
              <a:t>про</a:t>
            </a:r>
            <a:r>
              <a:rPr lang="sr-Cyrl-CS" sz="1400" dirty="0" smtClean="0"/>
              <a:t>гоњени, али разлог непријатељства мрзитељи (њихов</a:t>
            </a:r>
            <a:r>
              <a:rPr lang="sr-Cyrl-BA" sz="1400" dirty="0" smtClean="0"/>
              <a:t>и) не </a:t>
            </a:r>
            <a:r>
              <a:rPr lang="sr-Cyrl-CS" sz="1400" dirty="0" smtClean="0"/>
              <a:t>могу навести.</a:t>
            </a:r>
            <a:endParaRPr lang="en-US" sz="1400" dirty="0" smtClean="0"/>
          </a:p>
          <a:p>
            <a:pPr algn="just"/>
            <a:r>
              <a:rPr lang="sr-Cyrl-CS" sz="1400" dirty="0" smtClean="0"/>
              <a:t>VI. </a:t>
            </a:r>
            <a:r>
              <a:rPr lang="sr-Cyrl-BA" sz="1400" dirty="0" smtClean="0"/>
              <a:t>1. </a:t>
            </a:r>
            <a:r>
              <a:rPr lang="sr-Cyrl-CS" sz="1400" dirty="0" smtClean="0"/>
              <a:t>И просто речено: </a:t>
            </a:r>
            <a:r>
              <a:rPr lang="sr-Cyrl-CS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 је душа у телу, то су</a:t>
            </a:r>
            <a:r>
              <a:rPr lang="sr-Cyrl-BA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</a:t>
            </a:r>
            <a:r>
              <a:rPr lang="sr-Cyrl-CS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шћани у свету</a:t>
            </a:r>
            <a:r>
              <a:rPr lang="sr-Cyrl-CS" sz="1400" dirty="0" smtClean="0"/>
              <a:t>. 2. Душа је настањена по свим удовима (= дело</a:t>
            </a:r>
            <a:r>
              <a:rPr lang="sr-Cyrl-BA" sz="1400" dirty="0" smtClean="0"/>
              <a:t>вима) те</a:t>
            </a:r>
            <a:r>
              <a:rPr lang="sr-Cyrl-CS" sz="1400" dirty="0" smtClean="0"/>
              <a:t>ла, и Хришћани су по (свим) градовима света. 3. Душа обитава у теду, али није од тела; и Хришћани бораве у свету, али нису од света. 4. Невидљива душа чувана је у видљивом телу; за Хришћане се зна да су у </a:t>
            </a:r>
            <a:r>
              <a:rPr lang="sr-Cyrl-BA" sz="1400" dirty="0" smtClean="0"/>
              <a:t>с</a:t>
            </a:r>
            <a:r>
              <a:rPr lang="sr-Cyrl-CS" sz="1400" dirty="0" smtClean="0"/>
              <a:t>вету, али њихово Богопоштовање (</a:t>
            </a:r>
            <a:r>
              <a:rPr lang="el-GR" sz="1400" dirty="0" smtClean="0"/>
              <a:t>η θεοσεβεια</a:t>
            </a:r>
            <a:r>
              <a:rPr lang="sr-Cyrl-CS" sz="1400" dirty="0" smtClean="0"/>
              <a:t>) остаје невидљиво. 5. Тело мрзи на душу и напада је мада неправедно, јер му забрањује да се задовољава насладама; и свет неправедно мрзи Хришћане, јер се (Хришћани) прот</a:t>
            </a:r>
            <a:r>
              <a:rPr lang="sr-Cyrl-BA" sz="1400" dirty="0" smtClean="0"/>
              <a:t>и</a:t>
            </a:r>
            <a:r>
              <a:rPr lang="sr-Cyrl-CS" sz="1400" dirty="0" smtClean="0"/>
              <a:t>ве страст</a:t>
            </a:r>
            <a:r>
              <a:rPr lang="sr-Cyrl-BA" sz="1400" dirty="0" smtClean="0"/>
              <a:t>и</a:t>
            </a:r>
            <a:r>
              <a:rPr lang="sr-Cyrl-CS" sz="1400" dirty="0" smtClean="0"/>
              <a:t>ма. 6. Душа тело које је мрзи воли, и његове удове; и Хришћани воле оне који их мрзе. 7. Душа је затворена у тело, али она држи (</a:t>
            </a:r>
            <a:r>
              <a:rPr lang="el-GR" sz="1400" dirty="0" smtClean="0"/>
              <a:t>συνεχει</a:t>
            </a:r>
            <a:r>
              <a:rPr lang="sr-Cyrl-BA" sz="1400" dirty="0" smtClean="0"/>
              <a:t> - </a:t>
            </a:r>
            <a:r>
              <a:rPr lang="sr-Cyrl-CS" sz="1400" i="1" dirty="0" smtClean="0"/>
              <a:t>одржава)</a:t>
            </a:r>
            <a:r>
              <a:rPr lang="sr-Cyrl-CS" sz="1400" dirty="0" smtClean="0"/>
              <a:t> тело; и Хри</a:t>
            </a:r>
            <a:r>
              <a:rPr lang="sr-Cyrl-BA" sz="1400" dirty="0" smtClean="0"/>
              <a:t>шћ</a:t>
            </a:r>
            <a:r>
              <a:rPr lang="sr-Cyrl-CS" sz="1400" dirty="0" smtClean="0"/>
              <a:t>ане држе у свету као под стражом (</a:t>
            </a:r>
            <a:r>
              <a:rPr lang="el-GR" sz="1400" dirty="0" smtClean="0"/>
              <a:t>ως εν φρουρα</a:t>
            </a:r>
            <a:r>
              <a:rPr lang="sr-Cyrl-BA" sz="1400" dirty="0" smtClean="0"/>
              <a:t> - </a:t>
            </a:r>
            <a:r>
              <a:rPr lang="sr-Cyrl-CS" sz="1400" i="1" dirty="0" smtClean="0"/>
              <a:t>као у </a:t>
            </a:r>
            <a:r>
              <a:rPr lang="sr-Cyrl-BA" sz="1400" i="1" dirty="0" smtClean="0"/>
              <a:t>т</a:t>
            </a:r>
            <a:r>
              <a:rPr lang="sr-Cyrl-CS" sz="1400" i="1" dirty="0" smtClean="0"/>
              <a:t>амници),</a:t>
            </a:r>
            <a:r>
              <a:rPr lang="sr-Cyrl-CS" sz="1400" dirty="0" smtClean="0"/>
              <a:t> али они Држе (</a:t>
            </a:r>
            <a:r>
              <a:rPr lang="el-GR" sz="1400" dirty="0" smtClean="0"/>
              <a:t>συνεχουσει</a:t>
            </a:r>
            <a:r>
              <a:rPr lang="sr-Cyrl-BA" sz="1400" dirty="0" smtClean="0"/>
              <a:t> -</a:t>
            </a:r>
            <a:r>
              <a:rPr lang="sr-Cyrl-CS" sz="1400" i="1" dirty="0" smtClean="0"/>
              <a:t>одржавају) </a:t>
            </a:r>
            <a:r>
              <a:rPr lang="sr-Cyrl-BA" sz="1400" dirty="0" smtClean="0"/>
              <a:t>свет. </a:t>
            </a:r>
            <a:r>
              <a:rPr lang="sr-Cyrl-CS" sz="1400" dirty="0" smtClean="0"/>
              <a:t>8. </a:t>
            </a:r>
            <a:r>
              <a:rPr lang="sr-Cyrl-BA" sz="1400" dirty="0" smtClean="0"/>
              <a:t>Бе</a:t>
            </a:r>
            <a:r>
              <a:rPr lang="sr-Cyrl-CS" sz="1400" dirty="0" smtClean="0"/>
              <a:t>смртна душа борави у смртном обиталишту</a:t>
            </a:r>
            <a:r>
              <a:rPr lang="sr-Cyrl-BA" sz="1400" dirty="0" smtClean="0"/>
              <a:t>; </a:t>
            </a:r>
            <a:r>
              <a:rPr lang="sr-Cyrl-CS" sz="1400" dirty="0" smtClean="0"/>
              <a:t>и Хришћа</a:t>
            </a:r>
            <a:r>
              <a:rPr lang="sr-Cyrl-BA" sz="1400" dirty="0" smtClean="0"/>
              <a:t>ни привремено бораве (</a:t>
            </a:r>
            <a:r>
              <a:rPr lang="el-GR" sz="1400" dirty="0" smtClean="0"/>
              <a:t>παροικουσιν</a:t>
            </a:r>
            <a:r>
              <a:rPr lang="sr-Cyrl-BA" sz="1400" dirty="0" smtClean="0"/>
              <a:t>) у трулежноме </a:t>
            </a:r>
            <a:r>
              <a:rPr lang="sr-Cyrl-CS" sz="1400" dirty="0" smtClean="0"/>
              <a:t>(</a:t>
            </a:r>
            <a:r>
              <a:rPr lang="sr-Cyrl-BA" sz="1400" dirty="0" smtClean="0"/>
              <a:t>- </a:t>
            </a:r>
            <a:r>
              <a:rPr lang="sr-Cyrl-BA" sz="1400" i="1" dirty="0" smtClean="0"/>
              <a:t>п</a:t>
            </a:r>
            <a:r>
              <a:rPr lang="sr-Cyrl-CS" sz="1400" i="1" dirty="0" smtClean="0"/>
              <a:t>ро</a:t>
            </a:r>
            <a:r>
              <a:rPr lang="sr-Cyrl-BA" sz="1400" i="1" dirty="0" smtClean="0"/>
              <a:t>п</a:t>
            </a:r>
            <a:r>
              <a:rPr lang="sr-Cyrl-CS" sz="1400" i="1" dirty="0" smtClean="0"/>
              <a:t>адљивом),</a:t>
            </a:r>
            <a:r>
              <a:rPr lang="sr-Cyrl-CS" sz="1400" dirty="0" smtClean="0"/>
              <a:t> очекујући на небу нетрулежност (= </a:t>
            </a:r>
            <a:r>
              <a:rPr lang="sr-Cyrl-CS" sz="1400" i="1" dirty="0" smtClean="0"/>
              <a:t>бесмр</a:t>
            </a:r>
            <a:r>
              <a:rPr lang="sr-Cyrl-BA" sz="1400" i="1" dirty="0" smtClean="0"/>
              <a:t>тност</a:t>
            </a:r>
            <a:r>
              <a:rPr lang="sr-Cyrl-CS" sz="1400" i="1" dirty="0" smtClean="0"/>
              <a:t>). </a:t>
            </a:r>
            <a:r>
              <a:rPr lang="sr-Cyrl-CS" sz="1400" dirty="0" smtClean="0"/>
              <a:t>9. Душа </a:t>
            </a:r>
            <a:r>
              <a:rPr lang="sr-Cyrl-BA" sz="1400" dirty="0" smtClean="0"/>
              <a:t>му</a:t>
            </a:r>
            <a:r>
              <a:rPr lang="sr-Cyrl-CS" sz="1400" dirty="0" smtClean="0"/>
              <a:t>чена гла</a:t>
            </a:r>
            <a:r>
              <a:rPr lang="sr-Cyrl-BA" sz="1400" dirty="0" smtClean="0"/>
              <a:t>ђ</a:t>
            </a:r>
            <a:r>
              <a:rPr lang="sr-Cyrl-CS" sz="1400" dirty="0" smtClean="0"/>
              <a:t>у (</a:t>
            </a:r>
            <a:r>
              <a:rPr lang="el-GR" sz="1400" dirty="0" smtClean="0"/>
              <a:t>κακουργουμενοη</a:t>
            </a:r>
            <a:r>
              <a:rPr lang="sr-Cyrl-CS" sz="1400" dirty="0" smtClean="0"/>
              <a:t>) и жеђу, постаје боља; и Хри</a:t>
            </a:r>
            <a:r>
              <a:rPr lang="sr-Cyrl-BA" sz="1400" dirty="0" smtClean="0"/>
              <a:t>шћ</a:t>
            </a:r>
            <a:r>
              <a:rPr lang="sr-Cyrl-CS" sz="1400" dirty="0" smtClean="0"/>
              <a:t>ани мучени</a:t>
            </a:r>
            <a:r>
              <a:rPr lang="sr-Cyrl-BA" sz="1400" dirty="0" smtClean="0"/>
              <a:t> (</a:t>
            </a:r>
            <a:r>
              <a:rPr lang="el-GR" sz="1400" dirty="0" smtClean="0"/>
              <a:t>κολαζομενοι</a:t>
            </a:r>
            <a:r>
              <a:rPr lang="sr-Cyrl-BA" sz="1400" dirty="0" smtClean="0"/>
              <a:t>)</a:t>
            </a:r>
            <a:r>
              <a:rPr lang="sr-Cyrl-CS" sz="1400" dirty="0" smtClean="0"/>
              <a:t>, постају свакодневно све бројнији.</a:t>
            </a:r>
            <a:r>
              <a:rPr lang="sr-Cyrl-BA" sz="1400" dirty="0" smtClean="0"/>
              <a:t> 1</a:t>
            </a:r>
            <a:r>
              <a:rPr lang="sr-Cyrl-CS" sz="1400" dirty="0" smtClean="0"/>
              <a:t>0. Њих је Бог поставио на тако велико (</a:t>
            </a:r>
            <a:r>
              <a:rPr lang="sr-Cyrl-BA" sz="1400" dirty="0" smtClean="0"/>
              <a:t>- </a:t>
            </a:r>
            <a:r>
              <a:rPr lang="sr-Cyrl-CS" sz="1400" i="1" dirty="0" smtClean="0"/>
              <a:t>узвишено) </a:t>
            </a:r>
            <a:r>
              <a:rPr lang="sr-Cyrl-CS" sz="1400" dirty="0" smtClean="0"/>
              <a:t>место, да им је недозвољиво (</a:t>
            </a:r>
            <a:r>
              <a:rPr lang="el-GR" sz="1400" dirty="0" smtClean="0"/>
              <a:t>ου θεμιτον</a:t>
            </a:r>
            <a:r>
              <a:rPr lang="sr-Cyrl-BA" sz="1400" dirty="0" smtClean="0"/>
              <a:t> - </a:t>
            </a:r>
            <a:r>
              <a:rPr lang="sr-Cyrl-CS" sz="1400" i="1" dirty="0" smtClean="0"/>
              <a:t>не </a:t>
            </a:r>
            <a:r>
              <a:rPr lang="sr-Cyrl-BA" sz="1400" i="1" dirty="0" smtClean="0"/>
              <a:t>п</a:t>
            </a:r>
            <a:r>
              <a:rPr lang="sr-Cyrl-CS" sz="1400" i="1" dirty="0" smtClean="0"/>
              <a:t>риличи)</a:t>
            </a:r>
            <a:r>
              <a:rPr lang="sr-Cyrl-CS" sz="1400" dirty="0" smtClean="0"/>
              <a:t> одрећи се тога.</a:t>
            </a:r>
            <a:endParaRPr lang="en-US" sz="1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44953" y="5647765"/>
            <a:ext cx="1936376" cy="484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1400" b="1" dirty="0" smtClean="0">
                <a:solidFill>
                  <a:srgbClr val="FF0000"/>
                </a:solidFill>
              </a:rPr>
              <a:t>Посланица Догнету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51089" y="2420939"/>
            <a:ext cx="7462837" cy="18002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R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Да </a:t>
            </a:r>
            <a:r>
              <a:rPr lang="sr-Cyrl-R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ли </a:t>
            </a:r>
            <a:r>
              <a:rPr lang="sr-Cyrl-R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поб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j</a:t>
            </a:r>
            <a:r>
              <a:rPr lang="sr-Cyrl-R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ећи</a:t>
            </a:r>
            <a:r>
              <a:rPr lang="hr-H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endParaRPr lang="en-US" sz="3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Након што погледамо презентацију</a:t>
            </a:r>
            <a:r>
              <a:rPr lang="hr-H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…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5051" y="2565400"/>
            <a:ext cx="5072063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Замислимо да се ово управо сада догађа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14589" y="4010026"/>
            <a:ext cx="7362825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два човјека у чудној одјећи са прслуцима динамита на себи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ChangeArrowheads="1" noTextEdit="1"/>
          </p:cNvSpPr>
          <p:nvPr/>
        </p:nvSpPr>
        <p:spPr bwMode="auto">
          <a:xfrm>
            <a:off x="4803775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400300" y="1854200"/>
            <a:ext cx="7391400" cy="18158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Јутро је, </a:t>
            </a:r>
          </a:p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у храму је у току </a:t>
            </a:r>
            <a:r>
              <a:rPr lang="sr-Cyrl-R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Литургија</a:t>
            </a:r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 парохијани гледају у два непозната лица која управо улазе у храм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4104" name="Rectangle 8"/>
          <p:cNvSpPr>
            <a:spLocks noChangeArrowheads="1" noTextEdit="1"/>
          </p:cNvSpPr>
          <p:nvPr/>
        </p:nvSpPr>
        <p:spPr bwMode="auto">
          <a:xfrm>
            <a:off x="5381625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36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47901" y="2420939"/>
            <a:ext cx="8024813" cy="15081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Један од њих загалами: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Cyrl-R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 они који сматрају да су спремни страдати за Христа нека </a:t>
            </a:r>
            <a:r>
              <a:rPr lang="sr-Cyrl-R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остану</a:t>
            </a:r>
            <a:r>
              <a:rPr lang="hr-H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ChangeArrowheads="1" noTextEdit="1"/>
          </p:cNvSpPr>
          <p:nvPr/>
        </p:nvSpPr>
        <p:spPr bwMode="auto">
          <a:xfrm>
            <a:off x="5364163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16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38851" y="1136651"/>
            <a:ext cx="3555204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Врата храма су се заглавила </a:t>
            </a:r>
          </a:p>
          <a:p>
            <a:pPr algn="ctr"/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 стампеда вјерника .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ChangeArrowheads="1" noTextEdit="1"/>
          </p:cNvSpPr>
          <p:nvPr/>
        </p:nvSpPr>
        <p:spPr bwMode="auto">
          <a:xfrm>
            <a:off x="4989513" y="221404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93234" y="3194050"/>
            <a:ext cx="3641638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 излазу похиташе и други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1" y="5105400"/>
            <a:ext cx="474662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Већина је већ била далеко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56" y="573543"/>
            <a:ext cx="2728933" cy="168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14" y="2680990"/>
            <a:ext cx="2705574" cy="1487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/>
        </p:blipFill>
        <p:spPr>
          <a:xfrm>
            <a:off x="7602498" y="4581128"/>
            <a:ext cx="2698790" cy="16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50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16275" y="2781301"/>
            <a:ext cx="5975350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 око стотињак </a:t>
            </a:r>
            <a:r>
              <a:rPr lang="sr-Cyrl-R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остало </a:t>
            </a:r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је само десетак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08213" y="2781301"/>
            <a:ext cx="7696200" cy="15081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Погледавши у збуњеног свештеника рече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Cyrl-R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 је ово оче, ослободио сам те изгледа од лицимјера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 noTextEdit="1"/>
          </p:cNvSpPr>
          <p:nvPr/>
        </p:nvSpPr>
        <p:spPr bwMode="auto">
          <a:xfrm>
            <a:off x="542925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1270" name="Rectangle 6"/>
          <p:cNvSpPr>
            <a:spLocks noChangeArrowheads="1" noTextEdit="1"/>
          </p:cNvSpPr>
          <p:nvPr/>
        </p:nvSpPr>
        <p:spPr bwMode="auto">
          <a:xfrm>
            <a:off x="5395913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35768" y="4437064"/>
            <a:ext cx="7536358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hr-H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Сада можеш наставити </a:t>
            </a:r>
            <a:r>
              <a:rPr lang="sr-Cyrl-R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sr-Cyrl-RS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Литургијом</a:t>
            </a:r>
            <a:r>
              <a:rPr lang="sr-Cyrl-R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sr-Cyrl-R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Желим ти угодан дан!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32175" y="908051"/>
            <a:ext cx="5475288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Један од терориста погледа око себе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3" grpId="0" animBg="1"/>
      <p:bldP spid="112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 noTextEdit="1"/>
          </p:cNvSpPr>
          <p:nvPr/>
        </p:nvSpPr>
        <p:spPr bwMode="auto">
          <a:xfrm>
            <a:off x="487045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22907" y="2204864"/>
            <a:ext cx="8198591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Ова двојица се погледаше и одоше напоље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17001" y="3573016"/>
            <a:ext cx="7010400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Ова ситуација </a:t>
            </a:r>
            <a:r>
              <a:rPr lang="sr-Cyrl-R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наводи на размишљање </a:t>
            </a:r>
            <a:r>
              <a:rPr lang="sr-Cyrl-R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неколико ствари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66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66188" y="1314451"/>
            <a:ext cx="556402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Људи су спремни због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ситница урадити било шта </a:t>
            </a:r>
            <a:r>
              <a:rPr lang="hu-HU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 noTextEdit="1"/>
          </p:cNvSpPr>
          <p:nvPr/>
        </p:nvSpPr>
        <p:spPr bwMode="auto">
          <a:xfrm>
            <a:off x="482600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60101" y="4407879"/>
            <a:ext cx="5424488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 су спремни и негодовати на овај свијет у коме живе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2296" name="Picture 8" descr="image0111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1"/>
            <a:ext cx="1692275" cy="169227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55" y="1059151"/>
            <a:ext cx="1503990" cy="99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64" y="1977163"/>
            <a:ext cx="2203024" cy="1557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 r="27213"/>
          <a:stretch/>
        </p:blipFill>
        <p:spPr>
          <a:xfrm>
            <a:off x="9186150" y="411366"/>
            <a:ext cx="864096" cy="1737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74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0" y="1803400"/>
            <a:ext cx="7527927" cy="24177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Лично свједочење и наставни садржаји као неодвојиви аспекти Православне педагогије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 noTextEdit="1"/>
          </p:cNvSpPr>
          <p:nvPr/>
        </p:nvSpPr>
        <p:spPr bwMode="auto">
          <a:xfrm>
            <a:off x="511175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90167" y="1162051"/>
            <a:ext cx="4916089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Занимљиво је како толико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вјерујемо порталима, 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Новинама, телевизији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321" name="Rectangle 9"/>
          <p:cNvSpPr>
            <a:spLocks noChangeArrowheads="1" noTextEdit="1"/>
          </p:cNvSpPr>
          <p:nvPr/>
        </p:nvSpPr>
        <p:spPr bwMode="auto">
          <a:xfrm>
            <a:off x="5021263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pic>
        <p:nvPicPr>
          <p:cNvPr id="13323" name="Picture 11" descr="image0121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1"/>
            <a:ext cx="187483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719493" y="4186934"/>
            <a:ext cx="5168658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 је зато Свето Писмо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 знаком питања о ономе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чему нас поучава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25" name="Rectangle 13"/>
          <p:cNvSpPr>
            <a:spLocks noChangeArrowheads="1" noTextEdit="1"/>
          </p:cNvSpPr>
          <p:nvPr/>
        </p:nvSpPr>
        <p:spPr bwMode="auto">
          <a:xfrm>
            <a:off x="4735513" y="229342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pic>
        <p:nvPicPr>
          <p:cNvPr id="13327" name="Picture 15" descr="image01314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2446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79577" y="1639375"/>
            <a:ext cx="4497065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 би да буду у рају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79977" y="3889737"/>
            <a:ext cx="4536207" cy="224676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 не и да буду милостиви, хране гладне, поје жедне, облаче наге, следју Јеванђељу..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79" y="692696"/>
            <a:ext cx="3222104" cy="2416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476358"/>
            <a:ext cx="4098032" cy="3073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5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695700" y="765176"/>
            <a:ext cx="4800600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Комично је да неко каже да вјерује у Бога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971800" y="4365625"/>
            <a:ext cx="6292850" cy="18158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замишља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Бога као некога ко треба да испуњава његове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жеље, док он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свој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живот усмјерава ка похотама и уживањима...</a:t>
            </a:r>
            <a:endParaRPr lang="sr-Cyrl-R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ChangeArrowheads="1" noTextEdit="1"/>
          </p:cNvSpPr>
          <p:nvPr/>
        </p:nvSpPr>
        <p:spPr bwMode="auto">
          <a:xfrm>
            <a:off x="4810125" y="221880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5"/>
          <a:stretch/>
        </p:blipFill>
        <p:spPr>
          <a:xfrm>
            <a:off x="3897388" y="1909725"/>
            <a:ext cx="4358853" cy="2250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44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 noTextEdit="1"/>
          </p:cNvSpPr>
          <p:nvPr/>
        </p:nvSpPr>
        <p:spPr bwMode="auto">
          <a:xfrm>
            <a:off x="4927600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81226" y="990601"/>
            <a:ext cx="4994895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Занимљиво је колико глупости шаљемо Вајбером, мејлом, СМС-м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ChangeArrowheads="1" noTextEdit="1"/>
          </p:cNvSpPr>
          <p:nvPr/>
        </p:nvSpPr>
        <p:spPr bwMode="auto">
          <a:xfrm>
            <a:off x="5278438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48189" y="2997770"/>
            <a:ext cx="6607491" cy="31085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Но, када неку поруку везану за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вјеру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треба некоме да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прослиједити</a:t>
            </a:r>
            <a:r>
              <a:rPr lang="hu-HU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hu-HU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Размишља се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какве су оне, да ли ће мо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жда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увриједити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онога коме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се шаљу...</a:t>
            </a:r>
          </a:p>
          <a:p>
            <a:r>
              <a:rPr lang="bs-Cyrl-BA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 ће мислити о нама и сл.</a:t>
            </a:r>
            <a:endParaRPr lang="sr-Cyrl-R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3" name="Picture 13" descr="image0202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203701"/>
            <a:ext cx="23780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724681"/>
            <a:ext cx="2484432" cy="191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3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 noTextEdit="1"/>
          </p:cNvSpPr>
          <p:nvPr/>
        </p:nvSpPr>
        <p:spPr bwMode="auto">
          <a:xfrm>
            <a:off x="4692650" y="244740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170554" y="1363664"/>
            <a:ext cx="8334397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 свакодневно можемо чути много шала,</a:t>
            </a:r>
          </a:p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некада и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неумјесних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погрдних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ријечи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итд </a:t>
            </a:r>
            <a:r>
              <a:rPr lang="en-U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177" name="Rectangle 9"/>
          <p:cNvSpPr>
            <a:spLocks noChangeArrowheads="1" noTextEdit="1"/>
          </p:cNvSpPr>
          <p:nvPr/>
        </p:nvSpPr>
        <p:spPr bwMode="auto">
          <a:xfrm>
            <a:off x="4835525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970890" y="4509121"/>
            <a:ext cx="8313737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 међу људима се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ријетко 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же чути говор о Богу, а и када се он </a:t>
            </a:r>
            <a:r>
              <a:rPr lang="sr-Cyrl-R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заподјене</a:t>
            </a:r>
            <a:r>
              <a:rPr lang="sr-Cyrl-RS" sz="28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то је онда тихо и негде са стране....</a:t>
            </a:r>
            <a:endParaRPr lang="sr-Cyrl-RS" sz="28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2" name="Rectangle 14"/>
          <p:cNvSpPr>
            <a:spLocks noChangeArrowheads="1" noTextEdit="1"/>
          </p:cNvSpPr>
          <p:nvPr/>
        </p:nvSpPr>
        <p:spPr bwMode="auto">
          <a:xfrm>
            <a:off x="5272088" y="236168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62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12482" y="3111501"/>
            <a:ext cx="2981329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RS" sz="32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Занимљиво</a:t>
            </a:r>
            <a:r>
              <a:rPr lang="en-US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547" y="405234"/>
            <a:ext cx="11546006" cy="273921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Cyrl-CS" sz="1400" dirty="0" smtClean="0"/>
              <a:t>свештенослужитељ треба најприје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да преради</a:t>
            </a:r>
            <a:r>
              <a:rPr lang="sr-Cyrl-CS" sz="1400" dirty="0" smtClean="0"/>
              <a:t>, да би могао прерађивати друге; </a:t>
            </a:r>
          </a:p>
          <a:p>
            <a:r>
              <a:rPr lang="sr-Cyrl-CS" sz="1400" dirty="0" smtClean="0"/>
              <a:t>треба најприје да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душу своју украси красотом Духа Светога</a:t>
            </a:r>
            <a:r>
              <a:rPr lang="sr-Cyrl-CS" sz="1400" dirty="0" smtClean="0"/>
              <a:t>, да би мога при богослужењу зрачити том красотом, </a:t>
            </a:r>
          </a:p>
          <a:p>
            <a:r>
              <a:rPr lang="sr-Cyrl-CS" sz="1400" dirty="0" smtClean="0"/>
              <a:t>треба најприје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да оживи Христом</a:t>
            </a:r>
            <a:r>
              <a:rPr lang="sr-Cyrl-CS" sz="1400" dirty="0" smtClean="0"/>
              <a:t>, да би могао друге оживљавати; </a:t>
            </a:r>
          </a:p>
          <a:p>
            <a:r>
              <a:rPr lang="sr-Cyrl-CS" sz="1400" dirty="0" smtClean="0"/>
              <a:t>треба најприје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да омолитви</a:t>
            </a:r>
            <a:r>
              <a:rPr lang="sr-Cyrl-CS" sz="1400" dirty="0" smtClean="0"/>
              <a:t>, да би могао друге побуђивати на молитву; </a:t>
            </a:r>
          </a:p>
          <a:p>
            <a:r>
              <a:rPr lang="sr-Cyrl-CS" sz="1400" dirty="0" smtClean="0"/>
              <a:t>треба најприје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стекне сам осјећање и сазнање да је Св. Литургија умјетност над умјетностима</a:t>
            </a:r>
            <a:r>
              <a:rPr lang="sr-Cyrl-CS" sz="1400" dirty="0" smtClean="0"/>
              <a:t>, да би могао постати иницијатор умјетности небеске на овој помраченој звијезди; </a:t>
            </a:r>
          </a:p>
          <a:p>
            <a:r>
              <a:rPr lang="sr-Cyrl-CS" sz="1400" dirty="0" smtClean="0"/>
              <a:t>треба најприје </a:t>
            </a:r>
            <a:r>
              <a:rPr lang="sr-Cyrl-CS" sz="1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пожаром вјере запали себе</a:t>
            </a:r>
            <a:r>
              <a:rPr lang="sr-Cyrl-CS" sz="1400" dirty="0" smtClean="0"/>
              <a:t>, да би и друге могао вјером палити. Ледом се не пали ништа, а најмање вјера. </a:t>
            </a:r>
          </a:p>
          <a:p>
            <a:r>
              <a:rPr lang="sr-Cyrl-CS" sz="1400" b="1" dirty="0" smtClean="0"/>
              <a:t>Светим животом стиче се свето знање; свето искуство претходи познању светих Истина; познању Христа претходи живот у Христу. </a:t>
            </a:r>
          </a:p>
          <a:p>
            <a:r>
              <a:rPr lang="sr-Cyrl-CS" sz="1400" dirty="0" smtClean="0"/>
              <a:t>''</a:t>
            </a:r>
            <a:r>
              <a:rPr lang="sr-Cyrl-CS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најприје себе очистити па онда друге</a:t>
            </a:r>
            <a:r>
              <a:rPr lang="sr-Cyrl-CS" sz="1400" dirty="0" smtClean="0"/>
              <a:t>'', - учи св.Григорије Богослов; </a:t>
            </a:r>
            <a:r>
              <a:rPr lang="sr-Cyrl-CS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најприје себе опремудрити, па онда друге учити мудрости; најприје сам постати свјетлост, па онда друге просвјетљавати; најприје себе приближити Богу, па онда друге приближавати; најприје себе учинити светим, па онда друге учити свјетлости.</a:t>
            </a:r>
            <a:r>
              <a:rPr lang="sr-Cyrl-CS" sz="1400" dirty="0" smtClean="0"/>
              <a:t> </a:t>
            </a:r>
            <a:endParaRPr lang="en-US" sz="1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44953" y="5647765"/>
            <a:ext cx="1936376" cy="79397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Св. Григорије Богослов</a:t>
            </a:r>
            <a:endParaRPr lang="sr-Cyrl-BA" sz="28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sr-Cyrl-BA" sz="1400" b="1" dirty="0" smtClean="0">
                <a:solidFill>
                  <a:srgbClr val="FF0000"/>
                </a:solidFill>
              </a:rPr>
              <a:t>Преп. Јустин Ћелијски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4100" y="405234"/>
            <a:ext cx="11546006" cy="20313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sr-Cyrl-BA" sz="2800" dirty="0" smtClean="0"/>
              <a:t>Ученици се посебно онда уводе у ревност ка добру, када имају </a:t>
            </a:r>
            <a:r>
              <a:rPr lang="sr-Cyrl-BA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примере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учитеља</a:t>
            </a:r>
            <a:r>
              <a:rPr lang="sr-Cyrl-BA" sz="2800" dirty="0" smtClean="0"/>
              <a:t>. Као што онај који философира само на речима, без дела, никакву велику вајду неће донети слушаоцу, тако и онај који даје савет који први сам не испуњава, тиме највише од свега придобија слушаоца.</a:t>
            </a:r>
          </a:p>
          <a:p>
            <a:pPr algn="just"/>
            <a:r>
              <a:rPr lang="sr-Cyrl-BA" sz="1400" dirty="0" smtClean="0"/>
              <a:t>Св. Јован Златоуст, </a:t>
            </a:r>
            <a:r>
              <a:rPr lang="sr-Cyrl-BA" sz="1400" i="1" dirty="0" smtClean="0"/>
              <a:t>О девствености, </a:t>
            </a:r>
            <a:r>
              <a:rPr lang="sr-Cyrl-BA" sz="1400" dirty="0" smtClean="0"/>
              <a:t>35,1, </a:t>
            </a:r>
            <a:endParaRPr lang="en-US" sz="1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801" y="2830508"/>
            <a:ext cx="11443447" cy="112734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sr-Cyrl-CS" sz="2800" dirty="0" smtClean="0"/>
              <a:t>Шта мудрујеш учећи речима; лако је мудровати речима, </a:t>
            </a:r>
            <a:r>
              <a:rPr lang="sr-Cyrl-C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 ти мене животом својим</a:t>
            </a:r>
            <a:r>
              <a:rPr lang="sr-Cyrl-CS" sz="2800" dirty="0" smtClean="0">
                <a:solidFill>
                  <a:srgbClr val="CC3300"/>
                </a:solidFill>
              </a:rPr>
              <a:t>. То је најбоља наука</a:t>
            </a:r>
            <a:r>
              <a:rPr lang="sr-Cyrl-CS" sz="2800" dirty="0" smtClean="0"/>
              <a:t>...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36021" y="4924434"/>
            <a:ext cx="1596587" cy="34360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Св. Јован Златоуст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964" y="1355975"/>
            <a:ext cx="11546006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Cyrl-CS" sz="2400" dirty="0" smtClean="0"/>
              <a:t>Праведан, пријатељски настројен, уважава ученика, није строг и занимљиво предаје </a:t>
            </a:r>
            <a:endParaRPr lang="en-US" sz="24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4323" y="2910318"/>
            <a:ext cx="11546006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Cyrl-CS" sz="2400" dirty="0" smtClean="0"/>
              <a:t>Креативност, принципијелност, досљедност, повјерљивост, очинска благост, праведност, добронамјерност, стрпљење, предусретљивост, отвореност, тачност, истинољубивост, пристојност, уравнотеженост, милосрђе, поштење, уредност, самокритичност, скромност, осјећајност, свестрано образовање, систематичност, принципијелност, а изнад свега љубав према Господу, својим ученицима и свим људима, као и према свом позиву.</a:t>
            </a:r>
            <a:endParaRPr 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6009" y="392631"/>
            <a:ext cx="2114803" cy="61835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1600" b="1" dirty="0" smtClean="0"/>
              <a:t>Платон </a:t>
            </a:r>
          </a:p>
          <a:p>
            <a:pPr algn="ctr"/>
            <a:r>
              <a:rPr lang="sr-Cyrl-BA" sz="1600" b="1" dirty="0" smtClean="0"/>
              <a:t>– обућар, учитељ</a:t>
            </a:r>
            <a:endParaRPr lang="en-US" sz="16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71998" y="2140291"/>
            <a:ext cx="1936376" cy="4391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Дјеца о вјероучитељу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645253" y="5647765"/>
            <a:ext cx="1336075" cy="38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Емил Каменов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4323" y="2910318"/>
            <a:ext cx="11546006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sr-Cyrl-BA" sz="2400" dirty="0" smtClean="0"/>
              <a:t>Ваша је дужност да проповедате Јеванђеље. Свештеник проповеда и речју и личним примером. Нарочито примером. </a:t>
            </a:r>
            <a:r>
              <a:rPr lang="sr-Cyrl-BA" sz="2400" dirty="0" smtClean="0">
                <a:solidFill>
                  <a:srgbClr val="CC3300"/>
                </a:solidFill>
              </a:rPr>
              <a:t>Ако ви у своме животу будете испуњавали јеванђељску науку, па макар ни једне речи не казали, ваша ће проповед бити успешнија неголи онда, ако будете красноречиво говорили, а не будете јеванђељски живели</a:t>
            </a:r>
            <a:r>
              <a:rPr lang="sr-Cyrl-BA" sz="2400" dirty="0" smtClean="0"/>
              <a:t>.</a:t>
            </a:r>
            <a:endParaRPr lang="en-US" sz="2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21471" y="5647765"/>
            <a:ext cx="1559858" cy="38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Патријарх Павле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16858" y="551329"/>
            <a:ext cx="11443447" cy="190948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овом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свету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постоји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само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једна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биографија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која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има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вечну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вредност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је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биографија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Богочовека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Христа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људске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биографије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вреде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утолико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уколико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ње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и у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њој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30067" y="2857611"/>
            <a:ext cx="6027374" cy="5176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just"/>
            <a:r>
              <a:rPr lang="en-US" sz="2800" dirty="0" err="1" smtClean="0"/>
              <a:t>Еванђеље</a:t>
            </a:r>
            <a:r>
              <a:rPr lang="en-US" sz="2800" dirty="0" smtClean="0"/>
              <a:t> </a:t>
            </a:r>
            <a:r>
              <a:rPr lang="en-US" sz="2800" dirty="0" err="1" smtClean="0"/>
              <a:t>поновљено</a:t>
            </a:r>
            <a:r>
              <a:rPr lang="en-US" sz="2800" dirty="0" smtClean="0"/>
              <a:t> у </a:t>
            </a:r>
            <a:r>
              <a:rPr lang="en-US" sz="2800" dirty="0" err="1" smtClean="0"/>
              <a:t>маломе</a:t>
            </a:r>
            <a:r>
              <a:rPr lang="sr-Cyrl-BA" sz="2800" dirty="0" smtClean="0"/>
              <a:t>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44953" y="5647765"/>
            <a:ext cx="1936376" cy="484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1400" b="1" dirty="0" smtClean="0">
                <a:solidFill>
                  <a:srgbClr val="FF0000"/>
                </a:solidFill>
              </a:rPr>
              <a:t>Преп. Јустин Ћелијски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21109" y="3534442"/>
            <a:ext cx="6027374" cy="5938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just"/>
            <a:r>
              <a:rPr lang="sr-Cyrl-BA" sz="2800" dirty="0" smtClean="0"/>
              <a:t>продужено Еванђеље,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52485" y="4242654"/>
            <a:ext cx="6027374" cy="5310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just"/>
            <a:r>
              <a:rPr lang="ru-RU" sz="2800" dirty="0" smtClean="0"/>
              <a:t>Еванђеље Христово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61450" y="4932937"/>
            <a:ext cx="6027374" cy="4458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just"/>
            <a:r>
              <a:rPr lang="ru-RU" sz="2800" dirty="0" smtClean="0"/>
              <a:t>Сам Богочовек продужен кроз векове.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964" y="400629"/>
            <a:ext cx="11546006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Cyrl-CS" sz="2400" dirty="0" smtClean="0"/>
              <a:t>Бити родитељ – за</a:t>
            </a:r>
            <a:r>
              <a:rPr lang="en-US" sz="2400" dirty="0" smtClean="0"/>
              <a:t> </a:t>
            </a:r>
            <a:r>
              <a:rPr lang="sr-Cyrl-CS" sz="2400" dirty="0" smtClean="0"/>
              <a:t>то је потребна само љубав, </a:t>
            </a:r>
            <a:r>
              <a:rPr lang="sr-Cyrl-CS" sz="2400" dirty="0" smtClean="0">
                <a:solidFill>
                  <a:srgbClr val="CC3300"/>
                </a:solidFill>
              </a:rPr>
              <a:t>бити учитељ – за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sr-Cyrl-CS" sz="2400" dirty="0" smtClean="0">
                <a:solidFill>
                  <a:srgbClr val="CC3300"/>
                </a:solidFill>
              </a:rPr>
              <a:t>то је потребна и љубав и памет</a:t>
            </a:r>
            <a:r>
              <a:rPr lang="sr-Cyrl-CS" sz="2400" dirty="0" smtClean="0"/>
              <a:t>.</a:t>
            </a:r>
            <a:endParaRPr lang="en-US" sz="16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2436" y="2214278"/>
            <a:ext cx="11546006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sr-Cyrl-CS" sz="2400" dirty="0" smtClean="0"/>
              <a:t>Знајте, да нема ничег вишег, и јачег, и здравијег, и кориснијег унапредак за живот, него каква лепа успомена, а нарочито која је изнесена још из детињства, из родитељске куће. Вама се много говори о васпитању; а једна тако </a:t>
            </a:r>
            <a:r>
              <a:rPr lang="sr-Cyrl-CS" sz="2400" b="1" spc="3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дивна, света успомена, очувана из детињства</a:t>
            </a:r>
            <a:r>
              <a:rPr lang="sr-Cyrl-CS" sz="2400" dirty="0" smtClean="0"/>
              <a:t>, можда баш јесте најлепше васпитање. Ако човек накупи и понесе много таквих успомена са собом у живот, онда је тај човек спасен за цео живот.</a:t>
            </a:r>
            <a:endParaRPr lang="en-US" sz="16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2009" y="5518672"/>
            <a:ext cx="11546006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их не надахнеш, онда ће, чим престанеш да говориш, све замрети у тишини.</a:t>
            </a:r>
            <a:r>
              <a:rPr lang="sr-Cyrl-CS" sz="2400" dirty="0" smtClean="0"/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08476" y="1362368"/>
            <a:ext cx="1936376" cy="39819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Св. Владика Николај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304261" y="4760661"/>
            <a:ext cx="1569292" cy="3708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Ф.М.Достојевски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949419" y="6234619"/>
            <a:ext cx="1936376" cy="4391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Митр. Антоније Блум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2436" y="1886731"/>
            <a:ext cx="11546006" cy="233910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355600" algn="just"/>
            <a:r>
              <a:rPr lang="sr-Cyrl-BA" sz="1400" dirty="0" smtClean="0"/>
              <a:t>Свети Сава је највећи српски просветитељ, јер је највећи српски светитељ. </a:t>
            </a:r>
            <a:r>
              <a:rPr lang="sr-Cyrl-B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Просвета је само пројекција светости, зрачење светлости; светитељ светли, и тиме  просветљује, просвећује</a:t>
            </a:r>
            <a:r>
              <a:rPr lang="sr-Cyrl-BA" sz="1400" dirty="0" smtClean="0"/>
              <a:t>. Просвета је свим својим бићем условљена светошћу; прави просветитељ је у ствари само светитељ. Без светитеља нема просветитеља; без светости нема просвете; без просветљења нема просвећења. Светост је светост божанском светлошћу. Истинска просвећеност није друго до зрачење светости; само су светитељи истински просвећени. Јер су божанску светлост разлили по целом бићу свом практикујући еванђелске врлине и тиме потисли из себе сваки мрак греха и таму порока. Еванђелска светост, еванђелска праведност и живи, и дише,  и зрачи, и дела светлошћу. Освећујући, она у исто време осветљује и просветљује. То нам казује и сама етимологија српске речи: просвета, која долази од црквенословенске речи: просвјешченије; а свијет значи светлост, та просвета значи просветљење.</a:t>
            </a:r>
          </a:p>
          <a:p>
            <a:pPr indent="355600" algn="just"/>
            <a:r>
              <a:rPr lang="sr-Cyrl-BA" sz="1400" dirty="0" smtClean="0"/>
              <a:t>Да, </a:t>
            </a:r>
            <a:r>
              <a:rPr lang="sr-Cyrl-BA" sz="1600" spc="3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просвета</a:t>
            </a:r>
            <a:r>
              <a:rPr lang="sr-Cyrl-BA" sz="1400" dirty="0" smtClean="0"/>
              <a:t> у ствари значи просветљење, и то </a:t>
            </a:r>
            <a:r>
              <a:rPr lang="sr-Cyrl-BA" sz="1600" spc="3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просветљење кроз освећење Духом Светим</a:t>
            </a:r>
            <a:r>
              <a:rPr lang="sr-Cyrl-BA" sz="1400" dirty="0" smtClean="0"/>
              <a:t>, Духом Христовим, као творцем, носиоцем и раздаваоцем светости и светлости... Стога су у нашем светосавском народном сазнању Црква и школа нераздвојни близанци: они и постоје, и живе, и расту један са другим и један помоћу другог.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oon 4"/>
          <p:cNvSpPr/>
          <p:nvPr/>
        </p:nvSpPr>
        <p:spPr>
          <a:xfrm rot="6299869">
            <a:off x="4397521" y="-1970875"/>
            <a:ext cx="3898902" cy="10398885"/>
          </a:xfrm>
          <a:prstGeom prst="moon">
            <a:avLst>
              <a:gd name="adj" fmla="val 145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 rot="15117440">
            <a:off x="4429135" y="-1233896"/>
            <a:ext cx="3898902" cy="10398885"/>
          </a:xfrm>
          <a:prstGeom prst="moon">
            <a:avLst>
              <a:gd name="adj" fmla="val 145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60812" y="2251880"/>
            <a:ext cx="6605517" cy="25384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ἰ</a:t>
            </a:r>
            <a:r>
              <a:rPr lang="sr-Cyrl-BA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</a:t>
            </a:r>
            <a:r>
              <a:rPr lang="sr-Cyrl-BA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sr-Cyrl-BA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</a:t>
            </a:r>
            <a:r>
              <a:rPr lang="sr-Cyrl-BA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15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</a:t>
            </a:r>
            <a:endParaRPr lang="en-US" sz="11500" b="1" spc="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31373" y="3924936"/>
            <a:ext cx="10151163" cy="91601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spc="6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spc="6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Апостоли</a:t>
            </a:r>
            <a:r>
              <a:rPr lang="en-US" sz="28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dirty="0" smtClean="0"/>
              <a:t>			</a:t>
            </a:r>
            <a:r>
              <a:rPr lang="en-US" sz="2800" dirty="0" smtClean="0"/>
              <a:t>- </a:t>
            </a:r>
            <a:r>
              <a:rPr lang="en-US" sz="2800" dirty="0" err="1" smtClean="0"/>
              <a:t>посланици</a:t>
            </a:r>
            <a:r>
              <a:rPr lang="en-US" sz="2800" dirty="0" smtClean="0"/>
              <a:t>, </a:t>
            </a:r>
            <a:r>
              <a:rPr lang="en-US" sz="2800" dirty="0" err="1" smtClean="0"/>
              <a:t>благовјесници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spc="6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Мученици</a:t>
            </a:r>
            <a:r>
              <a:rPr lang="en-US" sz="28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r-Cyrl-BA" sz="2800" dirty="0" smtClean="0"/>
              <a:t>		</a:t>
            </a:r>
            <a:r>
              <a:rPr lang="en-US" sz="2800" dirty="0" smtClean="0"/>
              <a:t>-</a:t>
            </a:r>
            <a:r>
              <a:rPr lang="en-US" sz="2800" dirty="0" err="1" smtClean="0"/>
              <a:t>мартири</a:t>
            </a:r>
            <a:r>
              <a:rPr lang="sr-Cyrl-BA" sz="2800" dirty="0" smtClean="0"/>
              <a:t> </a:t>
            </a:r>
            <a:r>
              <a:rPr lang="en-US" sz="2800" dirty="0" smtClean="0"/>
              <a:t>=</a:t>
            </a:r>
            <a:r>
              <a:rPr lang="sr-Cyrl-BA" sz="2800" dirty="0" smtClean="0"/>
              <a:t> </a:t>
            </a:r>
            <a:r>
              <a:rPr lang="en-US" sz="2800" dirty="0" err="1" smtClean="0"/>
              <a:t>свједоци</a:t>
            </a:r>
            <a:endParaRPr lang="en-US" sz="2800" dirty="0" smtClean="0"/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17524" y="2077067"/>
            <a:ext cx="10151163" cy="5316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4216400" algn="l"/>
              </a:tabLst>
            </a:pPr>
            <a:r>
              <a:rPr lang="sr-Cyrl-BA" sz="28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Васпитање – образовање</a:t>
            </a:r>
            <a:r>
              <a:rPr lang="sr-Cyrl-BA" sz="2800" dirty="0" smtClean="0"/>
              <a:t>Гноселогија - онтологија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6891" y="2957230"/>
            <a:ext cx="10151163" cy="5659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4216400" algn="l"/>
              </a:tabLst>
            </a:pPr>
            <a:r>
              <a:rPr lang="sr-Cyrl-BA" sz="28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Предање </a:t>
            </a:r>
            <a:r>
              <a:rPr lang="sr-Cyrl-BA" sz="2800" spc="600" dirty="0" smtClean="0"/>
              <a:t>– </a:t>
            </a:r>
            <a:r>
              <a:rPr lang="sr-Cyrl-BA" sz="2800" dirty="0" smtClean="0"/>
              <a:t>предавање вјере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5276" y="623047"/>
            <a:ext cx="11546006" cy="10354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4216400" algn="l"/>
              </a:tabLst>
            </a:pPr>
            <a:endParaRPr lang="sr-Cyrl-BA" sz="2800" spc="6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4216400" algn="l"/>
              </a:tabLst>
            </a:pPr>
            <a:r>
              <a:rPr lang="sr-Cyrl-BA" sz="28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Садржај</a:t>
            </a:r>
            <a:r>
              <a:rPr lang="sr-Cyrl-BA" sz="2800" dirty="0" smtClean="0"/>
              <a:t> (п</a:t>
            </a:r>
            <a:r>
              <a:rPr lang="en-US" sz="2800" dirty="0" err="1" smtClean="0"/>
              <a:t>ропов</a:t>
            </a:r>
            <a:r>
              <a:rPr lang="sr-Cyrl-BA" sz="2800" dirty="0" smtClean="0"/>
              <a:t>иј</a:t>
            </a:r>
            <a:r>
              <a:rPr lang="en-US" sz="2800" dirty="0" err="1" smtClean="0"/>
              <a:t>ед</a:t>
            </a:r>
            <a:r>
              <a:rPr lang="sr-Cyrl-BA" sz="2800" dirty="0" smtClean="0"/>
              <a:t>и)</a:t>
            </a:r>
            <a:r>
              <a:rPr lang="en-US" sz="2800" dirty="0" smtClean="0"/>
              <a:t> </a:t>
            </a:r>
            <a:r>
              <a:rPr lang="sr-Cyrl-BA" sz="2800" dirty="0" smtClean="0"/>
              <a:t> - </a:t>
            </a:r>
            <a:r>
              <a:rPr lang="en-US" sz="2800" dirty="0" err="1" smtClean="0"/>
              <a:t>свевремено</a:t>
            </a:r>
            <a:r>
              <a:rPr lang="en-US" sz="2800" dirty="0" smtClean="0"/>
              <a:t> </a:t>
            </a:r>
            <a:r>
              <a:rPr lang="en-US" sz="2800" dirty="0" err="1" smtClean="0"/>
              <a:t>савремена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spc="6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en-US" sz="28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dirty="0" smtClean="0"/>
              <a:t>	- </a:t>
            </a:r>
            <a:r>
              <a:rPr lang="en-US" sz="2800" dirty="0" err="1" smtClean="0"/>
              <a:t>свевремено</a:t>
            </a:r>
            <a:r>
              <a:rPr lang="en-US" sz="2800" dirty="0" smtClean="0"/>
              <a:t> </a:t>
            </a:r>
            <a:r>
              <a:rPr lang="en-US" sz="2800" dirty="0" err="1" smtClean="0"/>
              <a:t>савремен</a:t>
            </a:r>
            <a:r>
              <a:rPr lang="en-US" sz="2800" dirty="0" smtClean="0"/>
              <a:t> </a:t>
            </a:r>
            <a:r>
              <a:rPr lang="en-US" sz="2000" dirty="0" smtClean="0"/>
              <a:t>– </a:t>
            </a:r>
            <a:r>
              <a:rPr lang="sr-Cyrl-BA" sz="2000" dirty="0" smtClean="0"/>
              <a:t>(</a:t>
            </a:r>
            <a:r>
              <a:rPr lang="en-US" sz="2000" dirty="0" err="1" smtClean="0"/>
              <a:t>примјер</a:t>
            </a:r>
            <a:r>
              <a:rPr lang="sr-Cyrl-B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000" dirty="0" smtClean="0"/>
              <a:t>учење по моделу)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4812" y="5029200"/>
            <a:ext cx="11833412" cy="15195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800" spc="6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err="1" smtClean="0"/>
              <a:t>Наставни</a:t>
            </a:r>
            <a:r>
              <a:rPr lang="en-US" sz="2800" dirty="0" smtClean="0"/>
              <a:t> </a:t>
            </a:r>
            <a:r>
              <a:rPr lang="en-US" sz="2800" dirty="0" err="1" smtClean="0"/>
              <a:t>план</a:t>
            </a:r>
            <a:r>
              <a:rPr lang="en-US" sz="2800" dirty="0" smtClean="0"/>
              <a:t> и </a:t>
            </a:r>
            <a:r>
              <a:rPr lang="en-US" sz="2800" dirty="0" err="1" smtClean="0"/>
              <a:t>програм</a:t>
            </a:r>
            <a:r>
              <a:rPr lang="en-US" sz="2800" dirty="0" smtClean="0"/>
              <a:t> </a:t>
            </a:r>
            <a:r>
              <a:rPr lang="en-US" sz="2800" dirty="0" err="1" smtClean="0"/>
              <a:t>православног</a:t>
            </a:r>
            <a:r>
              <a:rPr lang="en-US" sz="2800" dirty="0" smtClean="0"/>
              <a:t> </a:t>
            </a:r>
            <a:r>
              <a:rPr lang="en-US" sz="2800" dirty="0" err="1" smtClean="0"/>
              <a:t>катихизиса</a:t>
            </a:r>
            <a:r>
              <a:rPr lang="en-US" sz="2800" dirty="0" smtClean="0"/>
              <a:t> </a:t>
            </a:r>
            <a:r>
              <a:rPr lang="en-US" sz="2800" dirty="0" err="1" smtClean="0"/>
              <a:t>предвиђен</a:t>
            </a:r>
            <a:r>
              <a:rPr lang="en-US" sz="2800" dirty="0" smtClean="0"/>
              <a:t> </a:t>
            </a:r>
            <a:r>
              <a:rPr lang="en-US" sz="2800" dirty="0" err="1" smtClean="0"/>
              <a:t>је</a:t>
            </a:r>
            <a:r>
              <a:rPr lang="en-US" sz="2800" dirty="0" smtClean="0"/>
              <a:t> </a:t>
            </a:r>
            <a:r>
              <a:rPr lang="en-US" sz="2800" dirty="0" err="1" smtClean="0"/>
              <a:t>као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лично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сведочење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доживљеног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саборног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искуства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/>
              <a:t>катихете</a:t>
            </a:r>
            <a:r>
              <a:rPr lang="en-US" sz="2800" dirty="0" smtClean="0"/>
              <a:t>, </a:t>
            </a:r>
            <a:r>
              <a:rPr lang="en-US" sz="2800" dirty="0" err="1" smtClean="0"/>
              <a:t>активног</a:t>
            </a:r>
            <a:r>
              <a:rPr lang="en-US" sz="2800" dirty="0" smtClean="0"/>
              <a:t> </a:t>
            </a:r>
            <a:r>
              <a:rPr lang="en-US" sz="2800" dirty="0" err="1" smtClean="0"/>
              <a:t>члана</a:t>
            </a:r>
            <a:r>
              <a:rPr lang="en-US" sz="2800" dirty="0" smtClean="0"/>
              <a:t> </a:t>
            </a:r>
            <a:r>
              <a:rPr lang="en-US" sz="2800" dirty="0" err="1" smtClean="0"/>
              <a:t>своје</a:t>
            </a:r>
            <a:r>
              <a:rPr lang="en-US" sz="2800" dirty="0" smtClean="0"/>
              <a:t> </a:t>
            </a:r>
            <a:r>
              <a:rPr lang="en-US" sz="2800" dirty="0" err="1" smtClean="0"/>
              <a:t>конкретне</a:t>
            </a:r>
            <a:r>
              <a:rPr lang="en-US" sz="2800" dirty="0" smtClean="0"/>
              <a:t>, </a:t>
            </a:r>
            <a:r>
              <a:rPr lang="en-US" sz="2800" dirty="0" err="1" smtClean="0"/>
              <a:t>локалне</a:t>
            </a:r>
            <a:r>
              <a:rPr lang="en-US" sz="2800" dirty="0" smtClean="0"/>
              <a:t> </a:t>
            </a:r>
            <a:r>
              <a:rPr lang="en-US" sz="2800" dirty="0" err="1" smtClean="0"/>
              <a:t>евхаристијске</a:t>
            </a:r>
            <a:r>
              <a:rPr lang="en-US" sz="2800" dirty="0" smtClean="0"/>
              <a:t> </a:t>
            </a:r>
            <a:r>
              <a:rPr lang="en-US" sz="2800" dirty="0" err="1" smtClean="0"/>
              <a:t>заједнице</a:t>
            </a:r>
            <a:r>
              <a:rPr lang="en-US" sz="2800" dirty="0" smtClean="0"/>
              <a:t>.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43351" y="351501"/>
            <a:ext cx="10151163" cy="101327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err="1" smtClean="0"/>
              <a:t>Идите</a:t>
            </a:r>
            <a:r>
              <a:rPr lang="en-US" sz="2800" dirty="0" smtClean="0"/>
              <a:t>, </a:t>
            </a:r>
            <a:r>
              <a:rPr lang="en-US" sz="2800" dirty="0" err="1" smtClean="0"/>
              <a:t>дакле</a:t>
            </a:r>
            <a:r>
              <a:rPr lang="en-US" sz="2800" dirty="0" smtClean="0"/>
              <a:t>, и </a:t>
            </a:r>
            <a:r>
              <a:rPr lang="en-US" sz="2800" dirty="0" err="1" smtClean="0"/>
              <a:t>научите</a:t>
            </a:r>
            <a:r>
              <a:rPr lang="en-US" sz="2800" dirty="0" smtClean="0"/>
              <a:t> </a:t>
            </a:r>
            <a:r>
              <a:rPr lang="en-US" sz="2800" dirty="0" err="1" smtClean="0"/>
              <a:t>све</a:t>
            </a:r>
            <a:r>
              <a:rPr lang="en-US" sz="2800" dirty="0" smtClean="0"/>
              <a:t> </a:t>
            </a:r>
            <a:r>
              <a:rPr lang="en-US" sz="2800" dirty="0" err="1" smtClean="0"/>
              <a:t>народе</a:t>
            </a:r>
            <a:r>
              <a:rPr lang="en-US" sz="2800" dirty="0" smtClean="0"/>
              <a:t> </a:t>
            </a:r>
            <a:r>
              <a:rPr lang="en-US" sz="2800" dirty="0" err="1" smtClean="0"/>
              <a:t>крстећи</a:t>
            </a:r>
            <a:r>
              <a:rPr lang="en-US" sz="2800" dirty="0" smtClean="0"/>
              <a:t> </a:t>
            </a:r>
            <a:r>
              <a:rPr lang="en-US" sz="2800" dirty="0" err="1" smtClean="0"/>
              <a:t>их</a:t>
            </a:r>
            <a:r>
              <a:rPr lang="en-US" sz="2800" dirty="0" smtClean="0"/>
              <a:t> у </a:t>
            </a:r>
            <a:r>
              <a:rPr lang="en-US" sz="2800" dirty="0" err="1" smtClean="0"/>
              <a:t>име</a:t>
            </a:r>
            <a:r>
              <a:rPr lang="en-US" sz="2800" dirty="0" smtClean="0"/>
              <a:t> </a:t>
            </a:r>
            <a:r>
              <a:rPr lang="en-US" sz="2800" dirty="0" err="1" smtClean="0"/>
              <a:t>Оца</a:t>
            </a:r>
            <a:r>
              <a:rPr lang="en-US" sz="2800" dirty="0" smtClean="0"/>
              <a:t> и </a:t>
            </a:r>
            <a:r>
              <a:rPr lang="en-US" sz="2800" dirty="0" err="1" smtClean="0"/>
              <a:t>Сина</a:t>
            </a:r>
            <a:r>
              <a:rPr lang="en-US" sz="2800" dirty="0" smtClean="0"/>
              <a:t> и </a:t>
            </a:r>
            <a:r>
              <a:rPr lang="en-US" sz="2800" dirty="0" err="1" smtClean="0"/>
              <a:t>Светог</a:t>
            </a:r>
            <a:r>
              <a:rPr lang="en-US" sz="2800" dirty="0" smtClean="0"/>
              <a:t> </a:t>
            </a:r>
            <a:r>
              <a:rPr lang="en-US" sz="2800" dirty="0" err="1" smtClean="0"/>
              <a:t>Духа</a:t>
            </a:r>
            <a:r>
              <a:rPr lang="sr-Cyrl-BA" sz="2800" dirty="0" smtClean="0"/>
              <a:t>. </a:t>
            </a:r>
            <a:r>
              <a:rPr lang="sr-Cyrl-BA" dirty="0" smtClean="0"/>
              <a:t>(</a:t>
            </a:r>
            <a:r>
              <a:rPr lang="en-US" dirty="0" err="1" smtClean="0"/>
              <a:t>Мат.28:19</a:t>
            </a:r>
            <a:r>
              <a:rPr lang="sr-Cyrl-BA" dirty="0" smtClean="0"/>
              <a:t>)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7388" y="1609369"/>
            <a:ext cx="4167818" cy="146137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sr-Cyrl-BA" sz="2800" dirty="0" smtClean="0"/>
              <a:t> Со земљи </a:t>
            </a:r>
            <a:r>
              <a:rPr lang="sr-Cyrl-BA" dirty="0" smtClean="0"/>
              <a:t>(Мт.5:13)</a:t>
            </a:r>
          </a:p>
          <a:p>
            <a:pPr>
              <a:buFontTx/>
              <a:buChar char="-"/>
            </a:pPr>
            <a:r>
              <a:rPr lang="sr-Cyrl-BA" sz="2800" dirty="0" smtClean="0"/>
              <a:t>Свјетлост свијету </a:t>
            </a:r>
            <a:r>
              <a:rPr lang="sr-Cyrl-BA" dirty="0" smtClean="0"/>
              <a:t>(Мт.5 :14)</a:t>
            </a:r>
          </a:p>
          <a:p>
            <a:pPr>
              <a:buFontTx/>
              <a:buChar char="-"/>
            </a:pPr>
            <a:r>
              <a:rPr lang="sr-Cyrl-BA" sz="2800" dirty="0" smtClean="0"/>
              <a:t>Град на гори</a:t>
            </a:r>
            <a:r>
              <a:rPr lang="sr-Cyrl-BA" dirty="0" smtClean="0"/>
              <a:t>  (Мт.5:14)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36525" y="5080452"/>
            <a:ext cx="10151163" cy="101327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2800" dirty="0" smtClean="0"/>
              <a:t>Ш</a:t>
            </a:r>
            <a:r>
              <a:rPr lang="en-US" sz="2800" dirty="0" err="1" smtClean="0"/>
              <a:t>то</a:t>
            </a:r>
            <a:r>
              <a:rPr lang="en-US" sz="2800" dirty="0" smtClean="0"/>
              <a:t> </a:t>
            </a:r>
            <a:r>
              <a:rPr lang="en-US" sz="2800" dirty="0" err="1" smtClean="0"/>
              <a:t>око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видје</a:t>
            </a:r>
            <a:r>
              <a:rPr lang="en-US" sz="2800" dirty="0" smtClean="0"/>
              <a:t>, и </a:t>
            </a:r>
            <a:r>
              <a:rPr lang="en-US" sz="2800" dirty="0" err="1" smtClean="0"/>
              <a:t>ухо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чу</a:t>
            </a:r>
            <a:r>
              <a:rPr lang="en-US" sz="2800" dirty="0" smtClean="0"/>
              <a:t>, и у </a:t>
            </a:r>
            <a:r>
              <a:rPr lang="en-US" sz="2800" dirty="0" err="1" smtClean="0"/>
              <a:t>срце</a:t>
            </a:r>
            <a:r>
              <a:rPr lang="en-US" sz="2800" dirty="0" smtClean="0"/>
              <a:t> </a:t>
            </a:r>
            <a:r>
              <a:rPr lang="en-US" sz="2800" dirty="0" err="1" smtClean="0"/>
              <a:t>човјеку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дође</a:t>
            </a:r>
            <a:r>
              <a:rPr lang="en-US" sz="2800" dirty="0" smtClean="0"/>
              <a:t>, </a:t>
            </a:r>
            <a:r>
              <a:rPr lang="en-US" sz="2800" dirty="0" err="1" smtClean="0"/>
              <a:t>оно</a:t>
            </a:r>
            <a:r>
              <a:rPr lang="en-US" sz="2800" dirty="0" smtClean="0"/>
              <a:t> </a:t>
            </a:r>
            <a:r>
              <a:rPr lang="en-US" sz="2800" dirty="0" err="1" smtClean="0"/>
              <a:t>припреми</a:t>
            </a:r>
            <a:r>
              <a:rPr lang="en-US" sz="2800" dirty="0" smtClean="0"/>
              <a:t> </a:t>
            </a:r>
            <a:r>
              <a:rPr lang="en-US" sz="2800" dirty="0" err="1" smtClean="0"/>
              <a:t>Бог</a:t>
            </a:r>
            <a:r>
              <a:rPr lang="en-US" sz="2800" dirty="0" smtClean="0"/>
              <a:t> </a:t>
            </a:r>
            <a:r>
              <a:rPr lang="en-US" sz="2800" dirty="0" err="1" smtClean="0"/>
              <a:t>онима</a:t>
            </a:r>
            <a:r>
              <a:rPr lang="en-US" sz="2800" dirty="0" smtClean="0"/>
              <a:t> </a:t>
            </a:r>
            <a:r>
              <a:rPr lang="en-US" sz="2800" dirty="0" err="1" smtClean="0"/>
              <a:t>који</a:t>
            </a:r>
            <a:r>
              <a:rPr lang="en-US" sz="2800" dirty="0" smtClean="0"/>
              <a:t> </a:t>
            </a:r>
            <a:r>
              <a:rPr lang="en-US" sz="2800" dirty="0" err="1" smtClean="0"/>
              <a:t>га</a:t>
            </a:r>
            <a:r>
              <a:rPr lang="en-US" sz="2800" dirty="0" smtClean="0"/>
              <a:t> </a:t>
            </a:r>
            <a:r>
              <a:rPr lang="en-US" sz="2800" dirty="0" err="1" smtClean="0"/>
              <a:t>љубе</a:t>
            </a:r>
            <a:r>
              <a:rPr lang="en-US" sz="2800" dirty="0" smtClean="0"/>
              <a:t>.</a:t>
            </a:r>
            <a:r>
              <a:rPr lang="sr-Cyrl-BA" sz="2800" dirty="0" smtClean="0"/>
              <a:t> </a:t>
            </a:r>
            <a:r>
              <a:rPr lang="sr-Cyrl-BA" dirty="0" smtClean="0"/>
              <a:t>(</a:t>
            </a:r>
            <a:r>
              <a:rPr lang="en-US" dirty="0" smtClean="0"/>
              <a:t>1 </a:t>
            </a:r>
            <a:r>
              <a:rPr lang="en-US" dirty="0" err="1" smtClean="0"/>
              <a:t>Кор</a:t>
            </a:r>
            <a:r>
              <a:rPr lang="en-US" dirty="0" smtClean="0"/>
              <a:t>. 2:9</a:t>
            </a:r>
            <a:r>
              <a:rPr lang="sr-Cyrl-BA" dirty="0" smtClean="0"/>
              <a:t>)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66017" y="3317615"/>
            <a:ext cx="10151163" cy="15136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err="1" smtClean="0"/>
              <a:t>Што</a:t>
            </a:r>
            <a:r>
              <a:rPr lang="en-US" sz="2800" dirty="0" smtClean="0"/>
              <a:t> </a:t>
            </a:r>
            <a:r>
              <a:rPr lang="en-US" sz="2800" dirty="0" err="1" smtClean="0"/>
              <a:t>бјеше</a:t>
            </a:r>
            <a:r>
              <a:rPr lang="en-US" sz="2800" dirty="0" smtClean="0"/>
              <a:t> </a:t>
            </a:r>
            <a:r>
              <a:rPr lang="en-US" sz="2800" dirty="0" err="1" smtClean="0"/>
              <a:t>од</a:t>
            </a:r>
            <a:r>
              <a:rPr lang="en-US" sz="2800" dirty="0" smtClean="0"/>
              <a:t> </a:t>
            </a:r>
            <a:r>
              <a:rPr lang="en-US" sz="2800" dirty="0" err="1" smtClean="0"/>
              <a:t>почетка</a:t>
            </a:r>
            <a:r>
              <a:rPr lang="en-US" sz="2800" dirty="0" smtClean="0"/>
              <a:t>, </a:t>
            </a:r>
            <a:r>
              <a:rPr lang="en-US" sz="2800" dirty="0" err="1" smtClean="0"/>
              <a:t>што</a:t>
            </a:r>
            <a:r>
              <a:rPr lang="en-US" sz="2800" dirty="0" smtClean="0"/>
              <a:t> </a:t>
            </a:r>
            <a:r>
              <a:rPr lang="en-US" sz="2800" dirty="0" err="1" smtClean="0"/>
              <a:t>смо</a:t>
            </a:r>
            <a:r>
              <a:rPr lang="en-US" sz="2800" dirty="0" smtClean="0"/>
              <a:t> </a:t>
            </a:r>
            <a:r>
              <a:rPr lang="en-US" sz="2800" dirty="0" err="1" smtClean="0"/>
              <a:t>чули</a:t>
            </a:r>
            <a:r>
              <a:rPr lang="en-US" sz="2800" dirty="0" smtClean="0"/>
              <a:t>, </a:t>
            </a:r>
            <a:r>
              <a:rPr lang="en-US" sz="2800" dirty="0" err="1" smtClean="0"/>
              <a:t>што</a:t>
            </a:r>
            <a:r>
              <a:rPr lang="en-US" sz="2800" dirty="0" smtClean="0"/>
              <a:t> </a:t>
            </a:r>
            <a:r>
              <a:rPr lang="en-US" sz="2800" dirty="0" err="1" smtClean="0"/>
              <a:t>смо</a:t>
            </a:r>
            <a:r>
              <a:rPr lang="en-US" sz="2800" dirty="0" smtClean="0"/>
              <a:t> </a:t>
            </a:r>
            <a:r>
              <a:rPr lang="en-US" sz="2800" dirty="0" err="1" smtClean="0"/>
              <a:t>видјели</a:t>
            </a:r>
            <a:r>
              <a:rPr lang="en-US" sz="2800" dirty="0" smtClean="0"/>
              <a:t> </a:t>
            </a:r>
            <a:r>
              <a:rPr lang="en-US" sz="2800" dirty="0" err="1" smtClean="0"/>
              <a:t>очима</a:t>
            </a:r>
            <a:r>
              <a:rPr lang="en-US" sz="2800" dirty="0" smtClean="0"/>
              <a:t> </a:t>
            </a:r>
            <a:r>
              <a:rPr lang="en-US" sz="2800" dirty="0" err="1" smtClean="0"/>
              <a:t>својима</a:t>
            </a:r>
            <a:r>
              <a:rPr lang="en-US" sz="2800" dirty="0" smtClean="0"/>
              <a:t>, </a:t>
            </a:r>
            <a:r>
              <a:rPr lang="en-US" sz="2800" dirty="0" err="1" smtClean="0"/>
              <a:t>што</a:t>
            </a:r>
            <a:r>
              <a:rPr lang="en-US" sz="2800" dirty="0" smtClean="0"/>
              <a:t> </a:t>
            </a:r>
            <a:r>
              <a:rPr lang="en-US" sz="2800" dirty="0" err="1" smtClean="0"/>
              <a:t>сагледасмо</a:t>
            </a:r>
            <a:r>
              <a:rPr lang="en-US" sz="2800" dirty="0" smtClean="0"/>
              <a:t> и </a:t>
            </a:r>
            <a:r>
              <a:rPr lang="en-US" sz="2800" dirty="0" err="1" smtClean="0"/>
              <a:t>руке</a:t>
            </a:r>
            <a:r>
              <a:rPr lang="en-US" sz="2800" dirty="0" smtClean="0"/>
              <a:t> </a:t>
            </a:r>
            <a:r>
              <a:rPr lang="en-US" sz="2800" dirty="0" err="1" smtClean="0"/>
              <a:t>наше</a:t>
            </a:r>
            <a:r>
              <a:rPr lang="en-US" sz="2800" dirty="0" smtClean="0"/>
              <a:t> </a:t>
            </a:r>
            <a:r>
              <a:rPr lang="en-US" sz="2800" dirty="0" err="1" smtClean="0"/>
              <a:t>опипаше</a:t>
            </a:r>
            <a:r>
              <a:rPr lang="en-US" sz="2800" dirty="0" smtClean="0"/>
              <a:t>, о </a:t>
            </a:r>
            <a:r>
              <a:rPr lang="en-US" sz="2800" dirty="0" err="1" smtClean="0"/>
              <a:t>Логосу</a:t>
            </a:r>
            <a:r>
              <a:rPr lang="en-US" sz="2800" dirty="0" smtClean="0"/>
              <a:t> (</a:t>
            </a:r>
            <a:r>
              <a:rPr lang="en-US" sz="2800" dirty="0" err="1" smtClean="0"/>
              <a:t>Ријечи</a:t>
            </a:r>
            <a:r>
              <a:rPr lang="en-US" sz="2800" dirty="0" smtClean="0"/>
              <a:t>) </a:t>
            </a:r>
            <a:r>
              <a:rPr lang="en-US" sz="2800" dirty="0" err="1" smtClean="0"/>
              <a:t>живота</a:t>
            </a:r>
            <a:r>
              <a:rPr lang="sr-Cyrl-BA" sz="2800" dirty="0" smtClean="0"/>
              <a:t>. </a:t>
            </a:r>
            <a:r>
              <a:rPr lang="sr-Cyrl-BA" dirty="0" smtClean="0"/>
              <a:t>(</a:t>
            </a:r>
            <a:r>
              <a:rPr lang="en-US" dirty="0" smtClean="0"/>
              <a:t>1</a:t>
            </a:r>
            <a:r>
              <a:rPr lang="sr-Cyrl-BA" dirty="0" smtClean="0"/>
              <a:t>.</a:t>
            </a:r>
            <a:r>
              <a:rPr lang="en-US" dirty="0" err="1" smtClean="0"/>
              <a:t>Јов</a:t>
            </a:r>
            <a:r>
              <a:rPr lang="en-US" dirty="0" smtClean="0"/>
              <a:t>. </a:t>
            </a:r>
            <a:r>
              <a:rPr lang="sr-Cyrl-BA" dirty="0" smtClean="0"/>
              <a:t>1</a:t>
            </a:r>
            <a:r>
              <a:rPr lang="en-US" dirty="0" smtClean="0"/>
              <a:t>:1</a:t>
            </a:r>
            <a:r>
              <a:rPr lang="sr-Cyrl-BA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5" grpId="0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43351" y="351501"/>
            <a:ext cx="10151163" cy="101327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err="1" smtClean="0"/>
              <a:t>Нико</a:t>
            </a:r>
            <a:r>
              <a:rPr lang="en-US" sz="2800" dirty="0" smtClean="0"/>
              <a:t> </a:t>
            </a:r>
            <a:r>
              <a:rPr lang="en-US" sz="2800" dirty="0" err="1" smtClean="0"/>
              <a:t>да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презире</a:t>
            </a:r>
            <a:r>
              <a:rPr lang="en-US" sz="2800" dirty="0" smtClean="0"/>
              <a:t> </a:t>
            </a:r>
            <a:r>
              <a:rPr lang="en-US" sz="2800" dirty="0" err="1" smtClean="0"/>
              <a:t>твоју</a:t>
            </a:r>
            <a:r>
              <a:rPr lang="en-US" sz="2800" dirty="0" smtClean="0"/>
              <a:t> </a:t>
            </a:r>
            <a:r>
              <a:rPr lang="en-US" sz="2800" dirty="0" err="1" smtClean="0"/>
              <a:t>младост</a:t>
            </a:r>
            <a:r>
              <a:rPr lang="en-US" sz="2800" dirty="0" smtClean="0"/>
              <a:t>, </a:t>
            </a:r>
            <a:r>
              <a:rPr lang="en-US" sz="2800" dirty="0" err="1" smtClean="0"/>
              <a:t>али</a:t>
            </a:r>
            <a:r>
              <a:rPr lang="en-US" sz="2800" dirty="0" smtClean="0"/>
              <a:t> </a:t>
            </a:r>
            <a:r>
              <a:rPr lang="en-US" sz="2800" dirty="0" err="1" smtClean="0"/>
              <a:t>буди</a:t>
            </a:r>
            <a:r>
              <a:rPr lang="en-US" sz="2800" dirty="0" smtClean="0"/>
              <a:t> </a:t>
            </a:r>
            <a:r>
              <a:rPr lang="en-US" sz="2800" dirty="0" err="1" smtClean="0"/>
              <a:t>образац</a:t>
            </a:r>
            <a:r>
              <a:rPr lang="en-US" sz="2800" dirty="0" smtClean="0"/>
              <a:t> </a:t>
            </a:r>
            <a:r>
              <a:rPr lang="en-US" sz="2800" dirty="0" err="1" smtClean="0"/>
              <a:t>вјернима</a:t>
            </a:r>
            <a:r>
              <a:rPr lang="en-US" sz="2800" dirty="0" smtClean="0"/>
              <a:t> у </a:t>
            </a:r>
            <a:r>
              <a:rPr lang="en-US" sz="2800" dirty="0" err="1" smtClean="0"/>
              <a:t>ријечи</a:t>
            </a:r>
            <a:r>
              <a:rPr lang="en-US" sz="2800" dirty="0" smtClean="0"/>
              <a:t>, у </a:t>
            </a:r>
            <a:r>
              <a:rPr lang="en-US" sz="2800" dirty="0" err="1" smtClean="0"/>
              <a:t>живљењу</a:t>
            </a:r>
            <a:r>
              <a:rPr lang="en-US" sz="2800" dirty="0" smtClean="0"/>
              <a:t>, у </a:t>
            </a:r>
            <a:r>
              <a:rPr lang="en-US" sz="2800" dirty="0" err="1" smtClean="0"/>
              <a:t>љубави</a:t>
            </a:r>
            <a:r>
              <a:rPr lang="en-US" sz="2800" dirty="0" smtClean="0"/>
              <a:t>, у </a:t>
            </a:r>
            <a:r>
              <a:rPr lang="en-US" sz="2800" dirty="0" err="1" smtClean="0"/>
              <a:t>духу</a:t>
            </a:r>
            <a:r>
              <a:rPr lang="en-US" sz="2800" dirty="0" smtClean="0"/>
              <a:t>, у </a:t>
            </a:r>
            <a:r>
              <a:rPr lang="en-US" sz="2800" dirty="0" err="1" smtClean="0"/>
              <a:t>вјери</a:t>
            </a:r>
            <a:r>
              <a:rPr lang="en-US" sz="2800" dirty="0" smtClean="0"/>
              <a:t>, у </a:t>
            </a:r>
            <a:r>
              <a:rPr lang="en-US" sz="2800" dirty="0" err="1" smtClean="0"/>
              <a:t>чистоти</a:t>
            </a:r>
            <a:r>
              <a:rPr lang="en-US" sz="2800" dirty="0" smtClean="0"/>
              <a:t>.</a:t>
            </a:r>
            <a:r>
              <a:rPr lang="sr-Cyrl-BA" sz="2800" dirty="0" smtClean="0"/>
              <a:t> </a:t>
            </a:r>
            <a:r>
              <a:rPr lang="sr-Cyrl-BA" dirty="0" smtClean="0"/>
              <a:t>(</a:t>
            </a:r>
            <a:r>
              <a:rPr lang="en-US" dirty="0" smtClean="0"/>
              <a:t>1</a:t>
            </a:r>
            <a:r>
              <a:rPr lang="sr-Cyrl-BA" dirty="0" smtClean="0"/>
              <a:t>.</a:t>
            </a:r>
            <a:r>
              <a:rPr lang="en-US" dirty="0" err="1" smtClean="0"/>
              <a:t>Тим.4:12</a:t>
            </a:r>
            <a:r>
              <a:rPr lang="sr-Cyrl-BA" dirty="0" smtClean="0"/>
              <a:t>)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7388" y="1609370"/>
            <a:ext cx="10227424" cy="9018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/>
              <a:t>А </a:t>
            </a:r>
            <a:r>
              <a:rPr lang="en-US" sz="2800" dirty="0" err="1" smtClean="0"/>
              <a:t>ти</a:t>
            </a:r>
            <a:r>
              <a:rPr lang="en-US" sz="2800" dirty="0" smtClean="0"/>
              <a:t> </a:t>
            </a:r>
            <a:r>
              <a:rPr lang="en-US" sz="2800" dirty="0" err="1" smtClean="0"/>
              <a:t>си</a:t>
            </a:r>
            <a:r>
              <a:rPr lang="en-US" sz="2800" dirty="0" smtClean="0"/>
              <a:t> </a:t>
            </a:r>
            <a:r>
              <a:rPr lang="en-US" sz="2800" dirty="0" err="1" smtClean="0"/>
              <a:t>следовао</a:t>
            </a:r>
            <a:r>
              <a:rPr lang="en-US" sz="2800" dirty="0" smtClean="0"/>
              <a:t> </a:t>
            </a:r>
            <a:r>
              <a:rPr lang="en-US" sz="2800" dirty="0" err="1" smtClean="0"/>
              <a:t>мојој</a:t>
            </a:r>
            <a:r>
              <a:rPr lang="en-US" sz="2800" dirty="0" smtClean="0"/>
              <a:t> </a:t>
            </a:r>
            <a:r>
              <a:rPr lang="en-US" sz="2800" dirty="0" err="1" smtClean="0"/>
              <a:t>науци</a:t>
            </a:r>
            <a:r>
              <a:rPr lang="en-US" sz="2800" dirty="0" smtClean="0"/>
              <a:t>, </a:t>
            </a:r>
            <a:r>
              <a:rPr lang="en-US" sz="2800" dirty="0" err="1" smtClean="0"/>
              <a:t>живљењу</a:t>
            </a:r>
            <a:r>
              <a:rPr lang="en-US" sz="2800" dirty="0" smtClean="0"/>
              <a:t>, </a:t>
            </a:r>
            <a:r>
              <a:rPr lang="en-US" sz="2800" dirty="0" err="1" smtClean="0"/>
              <a:t>настројењу</a:t>
            </a:r>
            <a:r>
              <a:rPr lang="en-US" sz="2800" dirty="0" smtClean="0"/>
              <a:t>, </a:t>
            </a:r>
            <a:r>
              <a:rPr lang="en-US" sz="2800" dirty="0" err="1" smtClean="0"/>
              <a:t>вјери</a:t>
            </a:r>
            <a:r>
              <a:rPr lang="en-US" sz="2800" dirty="0" smtClean="0"/>
              <a:t>, </a:t>
            </a:r>
            <a:r>
              <a:rPr lang="en-US" sz="2800" dirty="0" err="1" smtClean="0"/>
              <a:t>дуготрпљењу</a:t>
            </a:r>
            <a:r>
              <a:rPr lang="en-US" sz="2800" dirty="0" smtClean="0"/>
              <a:t>, </a:t>
            </a:r>
            <a:r>
              <a:rPr lang="en-US" sz="2800" dirty="0" err="1" smtClean="0"/>
              <a:t>љубави</a:t>
            </a:r>
            <a:r>
              <a:rPr lang="en-US" sz="2800" dirty="0" smtClean="0"/>
              <a:t>, </a:t>
            </a:r>
            <a:r>
              <a:rPr lang="en-US" sz="2800" dirty="0" err="1" smtClean="0"/>
              <a:t>истрајности</a:t>
            </a:r>
            <a:r>
              <a:rPr lang="sr-Cyrl-BA" sz="2800" dirty="0" smtClean="0"/>
              <a:t>.</a:t>
            </a:r>
            <a:r>
              <a:rPr lang="sr-Cyrl-BA" dirty="0" smtClean="0"/>
              <a:t> (</a:t>
            </a:r>
            <a:r>
              <a:rPr lang="en-US" dirty="0" err="1" smtClean="0"/>
              <a:t>Тим</a:t>
            </a:r>
            <a:r>
              <a:rPr lang="en-US" dirty="0" smtClean="0"/>
              <a:t>. 3:10</a:t>
            </a:r>
            <a:r>
              <a:rPr lang="sr-Cyrl-BA" dirty="0" smtClean="0"/>
              <a:t>)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3313" y="2839935"/>
            <a:ext cx="10151163" cy="13362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/>
              <a:t>У </a:t>
            </a:r>
            <a:r>
              <a:rPr lang="en-US" sz="2800" dirty="0" err="1" smtClean="0"/>
              <a:t>свему</a:t>
            </a:r>
            <a:r>
              <a:rPr lang="en-US" sz="2800" dirty="0" smtClean="0"/>
              <a:t> </a:t>
            </a:r>
            <a:r>
              <a:rPr lang="en-US" sz="2800" dirty="0" err="1" smtClean="0"/>
              <a:t>покажи</a:t>
            </a:r>
            <a:r>
              <a:rPr lang="en-US" sz="2800" dirty="0" smtClean="0"/>
              <a:t> </a:t>
            </a:r>
            <a:r>
              <a:rPr lang="en-US" sz="2800" dirty="0" err="1" smtClean="0"/>
              <a:t>себе</a:t>
            </a:r>
            <a:r>
              <a:rPr lang="en-US" sz="2800" dirty="0" smtClean="0"/>
              <a:t> </a:t>
            </a:r>
            <a:r>
              <a:rPr lang="en-US" sz="2800" dirty="0" err="1" smtClean="0"/>
              <a:t>за</a:t>
            </a:r>
            <a:r>
              <a:rPr lang="en-US" sz="2800" dirty="0" smtClean="0"/>
              <a:t> </a:t>
            </a:r>
            <a:r>
              <a:rPr lang="en-US" sz="2800" dirty="0" err="1" smtClean="0"/>
              <a:t>углед</a:t>
            </a:r>
            <a:r>
              <a:rPr lang="en-US" sz="2800" dirty="0" smtClean="0"/>
              <a:t> у </a:t>
            </a:r>
            <a:r>
              <a:rPr lang="en-US" sz="2800" dirty="0" err="1" smtClean="0"/>
              <a:t>добрим</a:t>
            </a:r>
            <a:r>
              <a:rPr lang="en-US" sz="2800" dirty="0" smtClean="0"/>
              <a:t> </a:t>
            </a:r>
            <a:r>
              <a:rPr lang="en-US" sz="2800" dirty="0" err="1" smtClean="0"/>
              <a:t>дјелима</a:t>
            </a:r>
            <a:r>
              <a:rPr lang="en-US" sz="2800" dirty="0" smtClean="0"/>
              <a:t>: у </a:t>
            </a:r>
            <a:r>
              <a:rPr lang="en-US" sz="2800" dirty="0" err="1" smtClean="0"/>
              <a:t>учењу</a:t>
            </a:r>
            <a:r>
              <a:rPr lang="en-US" sz="2800" dirty="0" smtClean="0"/>
              <a:t> </a:t>
            </a:r>
            <a:r>
              <a:rPr lang="en-US" sz="2800" dirty="0" err="1" smtClean="0"/>
              <a:t>исправност</a:t>
            </a:r>
            <a:r>
              <a:rPr lang="en-US" sz="2800" dirty="0" smtClean="0"/>
              <a:t>, </a:t>
            </a:r>
            <a:r>
              <a:rPr lang="en-US" sz="2800" dirty="0" err="1" smtClean="0"/>
              <a:t>честитост</a:t>
            </a:r>
            <a:r>
              <a:rPr lang="en-US" sz="2800" dirty="0" smtClean="0"/>
              <a:t>, </a:t>
            </a:r>
            <a:r>
              <a:rPr lang="en-US" sz="2800" dirty="0" err="1" smtClean="0"/>
              <a:t>чистоту</a:t>
            </a:r>
            <a:r>
              <a:rPr lang="en-US" sz="2800" dirty="0" smtClean="0"/>
              <a:t>, </a:t>
            </a:r>
            <a:r>
              <a:rPr lang="en-US" sz="2800" dirty="0" err="1" smtClean="0"/>
              <a:t>Ријеч</a:t>
            </a:r>
            <a:r>
              <a:rPr lang="en-US" sz="2800" dirty="0" smtClean="0"/>
              <a:t> </a:t>
            </a:r>
            <a:r>
              <a:rPr lang="en-US" sz="2800" dirty="0" err="1" smtClean="0"/>
              <a:t>здраву</a:t>
            </a:r>
            <a:r>
              <a:rPr lang="en-US" sz="2800" dirty="0" smtClean="0"/>
              <a:t>, </a:t>
            </a:r>
            <a:r>
              <a:rPr lang="en-US" sz="2800" dirty="0" err="1" smtClean="0"/>
              <a:t>беспријекорну</a:t>
            </a:r>
            <a:r>
              <a:rPr lang="en-US" sz="2800" dirty="0" smtClean="0"/>
              <a:t>, </a:t>
            </a:r>
            <a:r>
              <a:rPr lang="en-US" sz="2800" dirty="0" err="1" smtClean="0"/>
              <a:t>да</a:t>
            </a:r>
            <a:r>
              <a:rPr lang="en-US" sz="2800" dirty="0" smtClean="0"/>
              <a:t> </a:t>
            </a:r>
            <a:r>
              <a:rPr lang="en-US" sz="2800" dirty="0" err="1" smtClean="0"/>
              <a:t>се</a:t>
            </a:r>
            <a:r>
              <a:rPr lang="en-US" sz="2800" dirty="0" smtClean="0"/>
              <a:t> </a:t>
            </a:r>
            <a:r>
              <a:rPr lang="en-US" sz="2800" dirty="0" err="1" smtClean="0"/>
              <a:t>посрами</a:t>
            </a:r>
            <a:r>
              <a:rPr lang="en-US" sz="2800" dirty="0" smtClean="0"/>
              <a:t> </a:t>
            </a:r>
            <a:r>
              <a:rPr lang="en-US" sz="2800" dirty="0" err="1" smtClean="0"/>
              <a:t>противник</a:t>
            </a:r>
            <a:r>
              <a:rPr lang="en-US" sz="2800" dirty="0" smtClean="0"/>
              <a:t> </a:t>
            </a:r>
            <a:r>
              <a:rPr lang="en-US" sz="2800" dirty="0" err="1" smtClean="0"/>
              <a:t>немајући</a:t>
            </a:r>
            <a:r>
              <a:rPr lang="en-US" sz="2800" dirty="0" smtClean="0"/>
              <a:t> </a:t>
            </a:r>
            <a:r>
              <a:rPr lang="en-US" sz="2800" dirty="0" err="1" smtClean="0"/>
              <a:t>ништа</a:t>
            </a:r>
            <a:r>
              <a:rPr lang="en-US" sz="2800" dirty="0" smtClean="0"/>
              <a:t> </a:t>
            </a:r>
            <a:r>
              <a:rPr lang="en-US" sz="2800" dirty="0" err="1" smtClean="0"/>
              <a:t>лоше</a:t>
            </a:r>
            <a:r>
              <a:rPr lang="en-US" sz="2800" dirty="0" smtClean="0"/>
              <a:t> </a:t>
            </a:r>
            <a:r>
              <a:rPr lang="en-US" sz="2800" dirty="0" err="1" smtClean="0"/>
              <a:t>рећи</a:t>
            </a:r>
            <a:r>
              <a:rPr lang="en-US" sz="2800" dirty="0" smtClean="0"/>
              <a:t> </a:t>
            </a:r>
            <a:r>
              <a:rPr lang="en-US" sz="2800" dirty="0" err="1" smtClean="0"/>
              <a:t>за</a:t>
            </a:r>
            <a:r>
              <a:rPr lang="en-US" sz="2800" dirty="0" smtClean="0"/>
              <a:t> </a:t>
            </a:r>
            <a:r>
              <a:rPr lang="en-US" sz="2800" dirty="0" err="1" smtClean="0"/>
              <a:t>нас</a:t>
            </a:r>
            <a:r>
              <a:rPr lang="en-US" sz="2800" dirty="0" smtClean="0"/>
              <a:t>.</a:t>
            </a:r>
            <a:r>
              <a:rPr lang="sr-Cyrl-BA" sz="2800" dirty="0" smtClean="0"/>
              <a:t> </a:t>
            </a:r>
            <a:r>
              <a:rPr lang="sr-Cyrl-BA" dirty="0" smtClean="0"/>
              <a:t>(</a:t>
            </a:r>
            <a:r>
              <a:rPr lang="en-US" dirty="0" err="1" smtClean="0"/>
              <a:t>Титу</a:t>
            </a:r>
            <a:r>
              <a:rPr lang="en-US" dirty="0" smtClean="0"/>
              <a:t> 2:7-8</a:t>
            </a:r>
            <a:r>
              <a:rPr lang="sr-Cyrl-BA" dirty="0" smtClean="0"/>
              <a:t>)</a:t>
            </a:r>
            <a:endParaRPr lang="en-US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09233" y="4398080"/>
            <a:ext cx="10151163" cy="7061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err="1" smtClean="0"/>
              <a:t>Тако</a:t>
            </a:r>
            <a:r>
              <a:rPr lang="en-US" sz="2800" dirty="0" smtClean="0"/>
              <a:t> и </a:t>
            </a:r>
            <a:r>
              <a:rPr lang="en-US" sz="2800" dirty="0" err="1" smtClean="0"/>
              <a:t>вјера</a:t>
            </a:r>
            <a:r>
              <a:rPr lang="en-US" sz="2800" dirty="0" smtClean="0"/>
              <a:t>, </a:t>
            </a:r>
            <a:r>
              <a:rPr lang="en-US" sz="2800" dirty="0" err="1" smtClean="0"/>
              <a:t>ако</a:t>
            </a:r>
            <a:r>
              <a:rPr lang="en-US" sz="2800" dirty="0" smtClean="0"/>
              <a:t> </a:t>
            </a:r>
            <a:r>
              <a:rPr lang="en-US" sz="2800" dirty="0" err="1" smtClean="0"/>
              <a:t>нема</a:t>
            </a:r>
            <a:r>
              <a:rPr lang="en-US" sz="2800" dirty="0" smtClean="0"/>
              <a:t> </a:t>
            </a:r>
            <a:r>
              <a:rPr lang="en-US" sz="2800" dirty="0" err="1" smtClean="0"/>
              <a:t>дјела</a:t>
            </a:r>
            <a:r>
              <a:rPr lang="en-US" sz="2800" dirty="0" smtClean="0"/>
              <a:t>, </a:t>
            </a:r>
            <a:r>
              <a:rPr lang="en-US" sz="2800" dirty="0" err="1" smtClean="0"/>
              <a:t>мртва</a:t>
            </a:r>
            <a:r>
              <a:rPr lang="en-US" sz="2800" dirty="0" smtClean="0"/>
              <a:t> </a:t>
            </a:r>
            <a:r>
              <a:rPr lang="en-US" sz="2800" dirty="0" err="1" smtClean="0"/>
              <a:t>је</a:t>
            </a:r>
            <a:r>
              <a:rPr lang="en-US" sz="2800" dirty="0" smtClean="0"/>
              <a:t> </a:t>
            </a:r>
            <a:r>
              <a:rPr lang="en-US" sz="2800" dirty="0" err="1" smtClean="0"/>
              <a:t>сама</a:t>
            </a:r>
            <a:r>
              <a:rPr lang="en-US" sz="2800" dirty="0" smtClean="0"/>
              <a:t> </a:t>
            </a:r>
            <a:r>
              <a:rPr lang="en-US" sz="2800" dirty="0" err="1" smtClean="0"/>
              <a:t>по</a:t>
            </a:r>
            <a:r>
              <a:rPr lang="en-US" sz="2800" dirty="0" smtClean="0"/>
              <a:t> </a:t>
            </a:r>
            <a:r>
              <a:rPr lang="en-US" sz="2800" dirty="0" err="1" smtClean="0"/>
              <a:t>себи</a:t>
            </a:r>
            <a:r>
              <a:rPr lang="en-US" sz="2800" dirty="0" smtClean="0"/>
              <a:t>.</a:t>
            </a:r>
            <a:r>
              <a:rPr lang="sr-Cyrl-BA" sz="2800" dirty="0" smtClean="0"/>
              <a:t> </a:t>
            </a:r>
            <a:r>
              <a:rPr lang="sr-Cyrl-BA" dirty="0" smtClean="0"/>
              <a:t>(</a:t>
            </a:r>
            <a:r>
              <a:rPr lang="en-US" dirty="0" err="1" smtClean="0"/>
              <a:t>Јаков</a:t>
            </a:r>
            <a:r>
              <a:rPr lang="en-US" dirty="0" smtClean="0"/>
              <a:t> 2:17</a:t>
            </a:r>
            <a:r>
              <a:rPr lang="sr-Cyrl-BA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5" grpId="0" animBg="1"/>
      <p:bldP spid="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80856" y="518614"/>
            <a:ext cx="7404612" cy="5186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sr-Cyrl-BA" sz="2800" dirty="0" smtClean="0"/>
          </a:p>
          <a:p>
            <a:pPr algn="just"/>
            <a:r>
              <a:rPr lang="sr-Cyrl-BA" sz="2800" dirty="0" smtClean="0"/>
              <a:t>Јеванђељски кротко и апостолски неустрашиво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42188" y="1378423"/>
            <a:ext cx="7497872" cy="5322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r-Cyrl-BA" sz="2800" dirty="0" smtClean="0"/>
          </a:p>
          <a:p>
            <a:r>
              <a:rPr lang="sr-Cyrl-BA" sz="2800" dirty="0" smtClean="0"/>
              <a:t>Опитно богословље – доживљени Богочовјек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89619" y="2251875"/>
            <a:ext cx="8150686" cy="928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r-Cyrl-BA" sz="2800" dirty="0" smtClean="0"/>
          </a:p>
          <a:p>
            <a:r>
              <a:rPr lang="sr-Cyrl-BA" sz="2800" dirty="0" smtClean="0"/>
              <a:t>Православни богослов је онај </a:t>
            </a:r>
            <a:r>
              <a:rPr lang="en-US" sz="2800" dirty="0" err="1" smtClean="0"/>
              <a:t>онај</a:t>
            </a:r>
            <a:r>
              <a:rPr lang="en-US" sz="2800" dirty="0" smtClean="0"/>
              <a:t> </a:t>
            </a:r>
            <a:r>
              <a:rPr lang="en-US" sz="2800" dirty="0" err="1" smtClean="0"/>
              <a:t>који</a:t>
            </a:r>
            <a:r>
              <a:rPr lang="en-US" sz="2800" dirty="0" smtClean="0"/>
              <a:t> </a:t>
            </a:r>
            <a:r>
              <a:rPr lang="en-US" sz="2800" dirty="0" err="1" smtClean="0"/>
              <a:t>гори</a:t>
            </a:r>
            <a:r>
              <a:rPr lang="en-US" sz="2800" dirty="0" smtClean="0"/>
              <a:t> у </a:t>
            </a:r>
            <a:r>
              <a:rPr lang="en-US" sz="2800" dirty="0" err="1" smtClean="0"/>
              <a:t>огњу</a:t>
            </a:r>
            <a:r>
              <a:rPr lang="en-US" sz="2800" dirty="0" smtClean="0"/>
              <a:t> </a:t>
            </a:r>
            <a:r>
              <a:rPr lang="en-US" sz="2800" dirty="0" err="1" smtClean="0"/>
              <a:t>божанствене</a:t>
            </a:r>
            <a:r>
              <a:rPr lang="en-US" sz="2800" dirty="0" smtClean="0"/>
              <a:t> </a:t>
            </a:r>
            <a:r>
              <a:rPr lang="en-US" sz="2800" dirty="0" err="1" smtClean="0"/>
              <a:t>Литургије</a:t>
            </a:r>
            <a:r>
              <a:rPr lang="en-US" sz="2800" dirty="0" smtClean="0"/>
              <a:t> – </a:t>
            </a:r>
            <a:r>
              <a:rPr lang="en-US" sz="2800" dirty="0" err="1" smtClean="0"/>
              <a:t>гори</a:t>
            </a:r>
            <a:r>
              <a:rPr lang="en-US" sz="2800" dirty="0" smtClean="0"/>
              <a:t>, а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сагоријева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124673" y="3524608"/>
            <a:ext cx="5978421" cy="7061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r-Cyrl-BA" sz="2800" dirty="0" smtClean="0"/>
          </a:p>
          <a:p>
            <a:r>
              <a:rPr lang="sr-Cyrl-BA" sz="2800" dirty="0" smtClean="0"/>
              <a:t>Живот у Христу, Христом и са Христом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68660" y="4427635"/>
            <a:ext cx="4051775" cy="7061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2800" dirty="0" smtClean="0"/>
              <a:t>На богочовечанском путу</a:t>
            </a:r>
            <a:endParaRPr lang="en-US" sz="28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98230" y="5357959"/>
            <a:ext cx="4051775" cy="7061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2800" dirty="0" smtClean="0"/>
              <a:t>Човек Богочовека Христа</a:t>
            </a:r>
            <a:endParaRPr lang="en-US" sz="28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058601" y="6029902"/>
            <a:ext cx="1936376" cy="484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1400" b="1" dirty="0" smtClean="0">
                <a:solidFill>
                  <a:srgbClr val="FF0000"/>
                </a:solidFill>
              </a:rPr>
              <a:t>Преп. Јустин Ћелијски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5" grpId="0" animBg="1"/>
      <p:bldP spid="6" grpId="0" animBg="1"/>
      <p:bldP spid="1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1069" y="1023585"/>
            <a:ext cx="11668835" cy="50496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4216400" algn="l"/>
              </a:tabLst>
            </a:pPr>
            <a:endParaRPr lang="sr-Cyrl-BA" sz="2800" dirty="0" smtClean="0"/>
          </a:p>
          <a:p>
            <a:pPr>
              <a:tabLst>
                <a:tab pos="4216400" algn="l"/>
              </a:tabLst>
            </a:pPr>
            <a:r>
              <a:rPr lang="sr-Cyrl-BA" sz="2800" dirty="0" smtClean="0"/>
              <a:t>Човјек је биће коме је наређено да постане бог – </a:t>
            </a:r>
            <a:r>
              <a:rPr lang="sr-Cyrl-BA" sz="2800" dirty="0" smtClean="0">
                <a:solidFill>
                  <a:srgbClr val="CC3300"/>
                </a:solidFill>
              </a:rPr>
              <a:t>биће за усавршавање</a:t>
            </a:r>
            <a:endParaRPr lang="en-US" sz="2800" dirty="0" smtClean="0">
              <a:solidFill>
                <a:srgbClr val="CC3300"/>
              </a:solidFill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06985" y="4558314"/>
            <a:ext cx="4945745" cy="711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4216400" algn="l"/>
              </a:tabLst>
            </a:pPr>
            <a:r>
              <a:rPr lang="sr-Cyrl-BA" sz="2800" spc="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Дијете</a:t>
            </a:r>
            <a:r>
              <a:rPr lang="sr-Cyrl-BA" sz="2800" dirty="0" smtClean="0"/>
              <a:t> постати, а не остати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8614" y="2579422"/>
            <a:ext cx="11341290" cy="120100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r-Cyrl-BA" sz="2400" b="1" dirty="0" smtClean="0"/>
              <a:t>Личност - </a:t>
            </a:r>
            <a:r>
              <a:rPr lang="en-US" sz="2400" dirty="0" err="1" smtClean="0"/>
              <a:t>будуће</a:t>
            </a:r>
            <a:r>
              <a:rPr lang="en-US" sz="2400" dirty="0" smtClean="0"/>
              <a:t> </a:t>
            </a:r>
            <a:r>
              <a:rPr lang="en-US" sz="2400" dirty="0" err="1" smtClean="0"/>
              <a:t>биће</a:t>
            </a:r>
            <a:r>
              <a:rPr lang="en-US" sz="2400" dirty="0" smtClean="0"/>
              <a:t>, </a:t>
            </a:r>
            <a:r>
              <a:rPr lang="en-US" sz="2400" dirty="0" err="1" smtClean="0"/>
              <a:t>биће</a:t>
            </a:r>
            <a:r>
              <a:rPr lang="en-US" sz="2400" dirty="0" smtClean="0"/>
              <a:t> у </a:t>
            </a:r>
            <a:r>
              <a:rPr lang="en-US" sz="2400" dirty="0" err="1" smtClean="0"/>
              <a:t>настајању</a:t>
            </a:r>
            <a:r>
              <a:rPr lang="en-US" sz="2400" dirty="0" smtClean="0"/>
              <a:t>, у </a:t>
            </a:r>
            <a:r>
              <a:rPr lang="en-US" sz="2400" dirty="0" err="1" smtClean="0"/>
              <a:t>изграђивању</a:t>
            </a:r>
            <a:r>
              <a:rPr lang="en-US" sz="2400" dirty="0" smtClean="0"/>
              <a:t>, </a:t>
            </a:r>
            <a:r>
              <a:rPr lang="en-US" sz="2400" dirty="0" err="1" smtClean="0"/>
              <a:t>сав</a:t>
            </a:r>
            <a:r>
              <a:rPr lang="en-US" sz="2400" dirty="0" smtClean="0"/>
              <a:t> </a:t>
            </a:r>
            <a:r>
              <a:rPr lang="en-US" sz="2400" dirty="0" err="1" smtClean="0"/>
              <a:t>окренут</a:t>
            </a:r>
            <a:r>
              <a:rPr lang="en-US" sz="2400" dirty="0" smtClean="0"/>
              <a:t> </a:t>
            </a:r>
            <a:r>
              <a:rPr lang="en-US" sz="2400" dirty="0" err="1" smtClean="0"/>
              <a:t>будућности</a:t>
            </a:r>
            <a:r>
              <a:rPr lang="sr-Cyrl-BA" sz="2400" dirty="0" smtClean="0"/>
              <a:t>. Христочежњиво себеизграђивање по лику Христовом.</a:t>
            </a:r>
            <a:endParaRPr lang="en-US" sz="2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963067" y="1799096"/>
            <a:ext cx="1936376" cy="484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1400" b="1" dirty="0" smtClean="0">
                <a:solidFill>
                  <a:srgbClr val="FF0000"/>
                </a:solidFill>
                <a:cs typeface="Arial" pitchFamily="34" charset="0"/>
              </a:rPr>
              <a:t>Св. Василије Велики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949419" y="4064625"/>
            <a:ext cx="1936376" cy="484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1400" b="1" dirty="0" smtClean="0">
                <a:solidFill>
                  <a:srgbClr val="FF0000"/>
                </a:solidFill>
              </a:rPr>
              <a:t>Преп. Јустин Ћелијски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/>
        </p:nvSpPr>
        <p:spPr bwMode="auto">
          <a:xfrm>
            <a:off x="1757363" y="29347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r-Latn-R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4024" y="232007"/>
            <a:ext cx="11409528" cy="122830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sr-Cyrl-BA" sz="2400" b="1" dirty="0" smtClean="0"/>
              <a:t>Ј</a:t>
            </a:r>
            <a:r>
              <a:rPr lang="en-US" sz="2400" b="1" dirty="0" err="1" smtClean="0"/>
              <a:t>единствени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историјске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Цркве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јесте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објављивање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другачијег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света</a:t>
            </a:r>
            <a:r>
              <a:rPr lang="en-US" sz="2400" b="1" dirty="0" smtClean="0"/>
              <a:t>, „</a:t>
            </a:r>
            <a:r>
              <a:rPr lang="en-US" sz="2400" b="1" dirty="0" err="1" smtClean="0"/>
              <a:t>света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који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ће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доћи</a:t>
            </a:r>
            <a:r>
              <a:rPr lang="en-US" sz="2400" b="1" dirty="0" smtClean="0"/>
              <a:t>“, </a:t>
            </a:r>
            <a:r>
              <a:rPr lang="en-US" sz="2400" b="1" dirty="0" err="1" smtClean="0"/>
              <a:t>али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је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уједно</a:t>
            </a:r>
            <a:r>
              <a:rPr lang="en-US" sz="2400" b="1" dirty="0" smtClean="0"/>
              <a:t> и </a:t>
            </a:r>
            <a:r>
              <a:rPr lang="en-US" sz="2400" b="1" dirty="0" err="1" smtClean="0"/>
              <a:t>већ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овде</a:t>
            </a:r>
            <a:r>
              <a:rPr lang="sr-Cyrl-BA" sz="2400" b="1" dirty="0" smtClean="0"/>
              <a:t> - </a:t>
            </a:r>
            <a:r>
              <a:rPr lang="en-US" sz="2400" b="1" dirty="0" smtClean="0"/>
              <a:t>с </a:t>
            </a:r>
            <a:r>
              <a:rPr lang="en-US" sz="2400" b="1" dirty="0" err="1" smtClean="0"/>
              <a:t>једне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стране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бива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припрема</a:t>
            </a:r>
            <a:r>
              <a:rPr lang="en-US" sz="2400" b="1" dirty="0" smtClean="0"/>
              <a:t>, а с </a:t>
            </a:r>
            <a:r>
              <a:rPr lang="en-US" sz="2400" b="1" dirty="0" err="1" smtClean="0"/>
              <a:t>друге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испуњење</a:t>
            </a:r>
            <a:r>
              <a:rPr lang="sr-Cyrl-BA" sz="2400" b="1" dirty="0" smtClean="0"/>
              <a:t> – </a:t>
            </a:r>
            <a:r>
              <a:rPr lang="sr-Cyrl-BA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спасење</a:t>
            </a:r>
            <a:r>
              <a:rPr lang="sr-Cyrl-BA" sz="2400" b="1" dirty="0" smtClean="0"/>
              <a:t>.</a:t>
            </a:r>
            <a:endParaRPr lang="en-US" sz="24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96302" y="2743179"/>
            <a:ext cx="10208528" cy="17469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2400" dirty="0" smtClean="0"/>
              <a:t>небиће – биће - </a:t>
            </a:r>
            <a:r>
              <a:rPr lang="sr-Cyrl-BA" sz="2800" dirty="0" smtClean="0">
                <a:solidFill>
                  <a:srgbClr val="CC3300"/>
                </a:solidFill>
              </a:rPr>
              <a:t>свебиће</a:t>
            </a:r>
            <a:endParaRPr lang="en-US" sz="2800" dirty="0" smtClean="0">
              <a:solidFill>
                <a:srgbClr val="CC3300"/>
              </a:solidFill>
            </a:endParaRPr>
          </a:p>
          <a:p>
            <a:pPr algn="ctr"/>
            <a:r>
              <a:rPr lang="sr-Cyrl-BA" sz="2400" dirty="0" smtClean="0"/>
              <a:t>крштење – миропомазање – </a:t>
            </a:r>
            <a:r>
              <a:rPr lang="sr-Cyrl-BA" sz="2800" dirty="0" smtClean="0">
                <a:solidFill>
                  <a:srgbClr val="CC3300"/>
                </a:solidFill>
              </a:rPr>
              <a:t>причешће</a:t>
            </a:r>
            <a:endParaRPr lang="en-US" sz="2800" dirty="0" smtClean="0">
              <a:solidFill>
                <a:srgbClr val="CC3300"/>
              </a:solidFill>
            </a:endParaRPr>
          </a:p>
          <a:p>
            <a:pPr algn="ctr"/>
            <a:r>
              <a:rPr lang="sr-Cyrl-BA" sz="2400" dirty="0" smtClean="0"/>
              <a:t>Рођење у Христу – преображење у Христу – </a:t>
            </a:r>
            <a:r>
              <a:rPr lang="sr-Cyrl-BA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васкрсење у Христу (обожење, Бог по благодати)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61029" y="4790361"/>
            <a:ext cx="7465323" cy="11191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Христос прије свега, Христос изнад свега, </a:t>
            </a:r>
          </a:p>
          <a:p>
            <a:pPr algn="ctr"/>
            <a:r>
              <a:rPr lang="sr-Cyrl-BA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 за Христа, Христа ни за шта.</a:t>
            </a:r>
            <a:endParaRPr lang="en-US" sz="3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07976" y="1721899"/>
            <a:ext cx="3930554" cy="67098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Философија васкрсења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44953" y="6139093"/>
            <a:ext cx="1936376" cy="484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r-Cyrl-BA" sz="1400" b="1" dirty="0" smtClean="0">
                <a:solidFill>
                  <a:srgbClr val="FF0000"/>
                </a:solidFill>
              </a:rPr>
              <a:t>Преп. Јустин Ћелијски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9" grpId="0" animBg="1"/>
      <p:bldP spid="10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2426</Words>
  <Application>Microsoft Office PowerPoint</Application>
  <PresentationFormat>Widescreen</PresentationFormat>
  <Paragraphs>158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Alienware</dc:creator>
  <cp:lastModifiedBy>Dragan</cp:lastModifiedBy>
  <cp:revision>111</cp:revision>
  <dcterms:created xsi:type="dcterms:W3CDTF">2016-07-17T08:28:49Z</dcterms:created>
  <dcterms:modified xsi:type="dcterms:W3CDTF">2016-08-29T10:13:22Z</dcterms:modified>
</cp:coreProperties>
</file>