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BECE-164B-4C41-A558-5B630CF254CF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3BB4-B255-4643-9179-D31239624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BECE-164B-4C41-A558-5B630CF254CF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3BB4-B255-4643-9179-D31239624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BECE-164B-4C41-A558-5B630CF254CF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3BB4-B255-4643-9179-D31239624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BECE-164B-4C41-A558-5B630CF254CF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3BB4-B255-4643-9179-D31239624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BECE-164B-4C41-A558-5B630CF254CF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3BB4-B255-4643-9179-D31239624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BECE-164B-4C41-A558-5B630CF254CF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3BB4-B255-4643-9179-D31239624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BECE-164B-4C41-A558-5B630CF254CF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3BB4-B255-4643-9179-D31239624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BECE-164B-4C41-A558-5B630CF254CF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3BB4-B255-4643-9179-D31239624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BECE-164B-4C41-A558-5B630CF254CF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3BB4-B255-4643-9179-D31239624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BECE-164B-4C41-A558-5B630CF254CF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F3BB4-B255-4643-9179-D31239624E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BECE-164B-4C41-A558-5B630CF254CF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5CF3BB4-B255-4643-9179-D31239624E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75BECE-164B-4C41-A558-5B630CF254CF}" type="datetimeFigureOut">
              <a:rPr lang="en-US" smtClean="0"/>
              <a:pPr/>
              <a:t>11/21/2019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CF3BB4-B255-4643-9179-D31239624ED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VODNAPAT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04900"/>
            <a:ext cx="4229100" cy="57531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ЊЕГОВА СВЕТОСТ ПАТРИЈАРХ СРПСКИ</a:t>
            </a:r>
            <a:br>
              <a:rPr lang="sr-Cyrl-RS" dirty="0" smtClean="0"/>
            </a:br>
            <a:r>
              <a:rPr lang="sr-Cyrl-RS" dirty="0" smtClean="0"/>
              <a:t>ГОСПОДИН ПАВЛЕ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RS" sz="5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1914-2009.</a:t>
            </a:r>
            <a:endParaRPr lang="en-US" sz="5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5029200"/>
            <a:ext cx="43400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Презентацију урадила вероучитељица</a:t>
            </a:r>
          </a:p>
          <a:p>
            <a:pPr algn="ctr"/>
            <a:r>
              <a:rPr lang="sr-Cyrl-RS" dirty="0" smtClean="0">
                <a:latin typeface="Arial" pitchFamily="34" charset="0"/>
                <a:cs typeface="Arial" pitchFamily="34" charset="0"/>
              </a:rPr>
              <a:t>Тијана Васић</a:t>
            </a:r>
          </a:p>
          <a:p>
            <a:pPr algn="ctr"/>
            <a:r>
              <a:rPr lang="sr-Cyrl-RS" dirty="0" smtClean="0">
                <a:latin typeface="Arial" pitchFamily="34" charset="0"/>
                <a:cs typeface="Arial" pitchFamily="34" charset="0"/>
              </a:rPr>
              <a:t>ОШ ,,Вук Караџић” Лозница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Као епископ рашко-призренски...</a:t>
            </a:r>
            <a:endParaRPr lang="en-US" dirty="0"/>
          </a:p>
        </p:txBody>
      </p:sp>
      <p:pic>
        <p:nvPicPr>
          <p:cNvPr id="5" name="Content Placeholder 4" descr="kao episkop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62409" y="1920875"/>
            <a:ext cx="3228182" cy="443388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4"/>
            <a:ext cx="4038600" cy="4937915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sr-Cyrl-RS" sz="3600" dirty="0" smtClean="0"/>
              <a:t>На овом месту остаће више од 33 године.</a:t>
            </a:r>
          </a:p>
          <a:p>
            <a:pPr algn="just"/>
            <a:r>
              <a:rPr lang="sr-Cyrl-RS" sz="3600" dirty="0" smtClean="0"/>
              <a:t>Бранио и обнављао цркве и манастире, бринуо о народу уз бројне невоље, најпространијом српском епархијом путовао је сам.</a:t>
            </a:r>
          </a:p>
          <a:p>
            <a:pPr algn="just"/>
            <a:r>
              <a:rPr lang="sr-Cyrl-RS" sz="3600" dirty="0" smtClean="0"/>
              <a:t>Речи из Вашингтона након бројних неистина: “Припадајући мученичком Косовском народу српском, ми сведочимо да је боље да и нестанемо као људи, него да опстајемо као нељуди, јер је бољи и мртав човек, него жив нечовек, јер су Богу и мртви људи живи, док су нељуди пред Њим мртви још док ходе по овој земљи.”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Вољени патријарх...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648200" cy="4434840"/>
          </a:xfrm>
        </p:spPr>
        <p:txBody>
          <a:bodyPr>
            <a:normAutofit fontScale="92500"/>
          </a:bodyPr>
          <a:lstStyle/>
          <a:p>
            <a:r>
              <a:rPr lang="sr-Cyrl-CS" dirty="0" smtClean="0"/>
              <a:t>Н</a:t>
            </a:r>
            <a:r>
              <a:rPr lang="sr-Cyrl-RS" dirty="0" smtClean="0"/>
              <a:t>а трон бива изабран 1. децембра 1990. у најсмутније време, у деветом кругу, иако је пао пред њих и рекао да није достојан.</a:t>
            </a:r>
          </a:p>
          <a:p>
            <a:r>
              <a:rPr lang="sr-Cyrl-RS" dirty="0" smtClean="0"/>
              <a:t>Упућује апеле за човечност, брани хришћане али и све друге народе.</a:t>
            </a:r>
          </a:p>
          <a:p>
            <a:r>
              <a:rPr lang="sr-Cyrl-RS" dirty="0" smtClean="0"/>
              <a:t>15. новембра 2009. године, после 2 године лечења на ВМА преминуо у сну.</a:t>
            </a:r>
          </a:p>
          <a:p>
            <a:endParaRPr lang="en-US" dirty="0"/>
          </a:p>
        </p:txBody>
      </p:sp>
      <p:pic>
        <p:nvPicPr>
          <p:cNvPr id="5" name="Content Placeholder 4" descr="voljeni patrijarh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10200" y="1904999"/>
            <a:ext cx="3449561" cy="434644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 anchor="ctr"/>
          <a:lstStyle/>
          <a:p>
            <a:pPr algn="ctr"/>
            <a:r>
              <a:rPr lang="sr-Cyrl-RS" dirty="0" smtClean="0"/>
              <a:t>Зашто га толико волимо?</a:t>
            </a:r>
            <a:endParaRPr lang="en-US" dirty="0"/>
          </a:p>
        </p:txBody>
      </p:sp>
      <p:pic>
        <p:nvPicPr>
          <p:cNvPr id="6" name="Content Placeholder 5" descr="patrijarh u setnj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1800" y="1905000"/>
            <a:ext cx="2476500" cy="1847850"/>
          </a:xfrm>
        </p:spPr>
      </p:pic>
      <p:pic>
        <p:nvPicPr>
          <p:cNvPr id="7" name="Picture 6" descr="u tramvaj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600200"/>
            <a:ext cx="2638425" cy="1733550"/>
          </a:xfrm>
          <a:prstGeom prst="rect">
            <a:avLst/>
          </a:prstGeom>
        </p:spPr>
      </p:pic>
      <p:pic>
        <p:nvPicPr>
          <p:cNvPr id="8" name="Picture 7" descr="cipel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4510" y="1676401"/>
            <a:ext cx="3104606" cy="1752600"/>
          </a:xfrm>
          <a:prstGeom prst="rect">
            <a:avLst/>
          </a:prstGeom>
        </p:spPr>
      </p:pic>
      <p:pic>
        <p:nvPicPr>
          <p:cNvPr id="9" name="Picture 8" descr="sa politi;arim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" y="3764395"/>
            <a:ext cx="1752600" cy="2655455"/>
          </a:xfrm>
          <a:prstGeom prst="rect">
            <a:avLst/>
          </a:prstGeom>
        </p:spPr>
      </p:pic>
      <p:pic>
        <p:nvPicPr>
          <p:cNvPr id="10" name="Picture 9" descr="sa svecom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58000" y="3657600"/>
            <a:ext cx="1905000" cy="2800865"/>
          </a:xfrm>
          <a:prstGeom prst="rect">
            <a:avLst/>
          </a:prstGeom>
        </p:spPr>
      </p:pic>
      <p:pic>
        <p:nvPicPr>
          <p:cNvPr id="11" name="Picture 10" descr="sahrana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67000" y="3886200"/>
            <a:ext cx="1755648" cy="2743200"/>
          </a:xfrm>
          <a:prstGeom prst="rect">
            <a:avLst/>
          </a:prstGeom>
        </p:spPr>
      </p:pic>
      <p:pic>
        <p:nvPicPr>
          <p:cNvPr id="12" name="Picture 11" descr="grob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26679" y="3962401"/>
            <a:ext cx="1883523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/>
              <a:t>М</a:t>
            </a:r>
            <a:r>
              <a:rPr lang="sr-Cyrl-RS" dirty="0" smtClean="0"/>
              <a:t>удре мисли нашег патријарха...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sr-Cyrl-RS" dirty="0" smtClean="0"/>
              <a:t>“Пре него што почнеш судити о мени и мом животу, обуј моје ципеле и иди мојим путем! Прођи улице, брда и долине! Осети бол и срећу! Прођи године кроз које ја пролазим, падни преко сваког камена који се мени нашао на путу! Устани увек поново и иди истим путем, као што и ја радим! </a:t>
            </a:r>
            <a:r>
              <a:rPr lang="sr-Cyrl-CS" dirty="0" smtClean="0"/>
              <a:t>И</a:t>
            </a:r>
            <a:r>
              <a:rPr lang="sr-Cyrl-RS" dirty="0" smtClean="0"/>
              <a:t> тек ми онда можеш судити.”</a:t>
            </a:r>
            <a:endParaRPr lang="en-US" dirty="0"/>
          </a:p>
        </p:txBody>
      </p:sp>
      <p:pic>
        <p:nvPicPr>
          <p:cNvPr id="5" name="Content Placeholder 4" descr="patrijarh-pavle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55692" y="1978311"/>
            <a:ext cx="3023616" cy="431901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7" descr="bistro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8600" y="1066800"/>
            <a:ext cx="4343400" cy="5181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135725"/>
          </a:xfrm>
        </p:spPr>
        <p:txBody>
          <a:bodyPr/>
          <a:lstStyle/>
          <a:p>
            <a:r>
              <a:rPr lang="sr-Cyrl-RS" dirty="0" smtClean="0"/>
              <a:t>“Има велике сиротиње међу нашом децом, којој, сем пара, родитељи ништа нису могли дати.”</a:t>
            </a:r>
          </a:p>
          <a:p>
            <a:r>
              <a:rPr lang="sr-Cyrl-RS" dirty="0" smtClean="0"/>
              <a:t>“Понижавати ме може ко хоће, али да ме понизи то не може нико сем један, а тај један сам ја.”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ozdra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2000"/>
            <a:ext cx="9219014" cy="609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440525"/>
          </a:xfrm>
        </p:spPr>
        <p:txBody>
          <a:bodyPr>
            <a:normAutofit/>
          </a:bodyPr>
          <a:lstStyle/>
          <a:p>
            <a:pPr algn="just"/>
            <a:r>
              <a:rPr lang="sr-Cyrl-RS" b="1" dirty="0" smtClean="0">
                <a:solidFill>
                  <a:schemeClr val="accent1">
                    <a:lumMod val="75000"/>
                  </a:schemeClr>
                </a:solidFill>
              </a:rPr>
              <a:t>“Права љубав је једино када љубав не тражи своје, када волиш некога без икакве логике. То је и права слобода. Е зато сам хришћанин.”</a:t>
            </a:r>
          </a:p>
          <a:p>
            <a:pPr algn="just"/>
            <a:endParaRPr lang="sr-Cyrl-R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sr-Cyrl-RS" b="1" dirty="0" smtClean="0">
                <a:solidFill>
                  <a:schemeClr val="accent1">
                    <a:lumMod val="75000"/>
                  </a:schemeClr>
                </a:solidFill>
              </a:rPr>
              <a:t>“Птица је птица, ако лети. Цвет је цвет, ако цвета. Човек је човек ако се моли,”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za kra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4250"/>
            <a:ext cx="9144000" cy="5873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endParaRPr lang="sr-Cyrl-RS" sz="6000" dirty="0" smtClean="0"/>
          </a:p>
          <a:p>
            <a:pPr>
              <a:buNone/>
            </a:pPr>
            <a:r>
              <a:rPr lang="sr-Cyrl-RS" sz="6000" dirty="0" smtClean="0">
                <a:solidFill>
                  <a:schemeClr val="accent1">
                    <a:lumMod val="75000"/>
                  </a:schemeClr>
                </a:solidFill>
              </a:rPr>
              <a:t>“БУДИМО ЉУДИ!”</a:t>
            </a:r>
            <a:endParaRPr lang="en-US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>РОЂЕЊЕ И ДЕТИЊСТВО ГОЈКА СТОЈЧЕВИЋА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RS" dirty="0" smtClean="0"/>
              <a:t>Рођен на Усековање главе Светог Јована Крститеља (11.септембар) 1914. године, од оца Стевана и мајке Ане.</a:t>
            </a:r>
          </a:p>
          <a:p>
            <a:pPr algn="just"/>
            <a:r>
              <a:rPr lang="sr-Cyrl-RS" dirty="0" smtClean="0"/>
              <a:t>Отац Стеван умро од туберкулозе, мајка се преудала и приликом порођаја умрла.</a:t>
            </a:r>
          </a:p>
          <a:p>
            <a:pPr algn="just"/>
            <a:r>
              <a:rPr lang="sr-Cyrl-RS" dirty="0" smtClean="0"/>
              <a:t>Њега и брата Душана одгајиле су баба Драгиња и тетка Сенка.</a:t>
            </a:r>
          </a:p>
          <a:p>
            <a:pPr algn="just"/>
            <a:r>
              <a:rPr lang="sr-Cyrl-CS" dirty="0" smtClean="0"/>
              <a:t>К</a:t>
            </a:r>
            <a:r>
              <a:rPr lang="sr-Cyrl-RS" dirty="0" smtClean="0"/>
              <a:t>ао дете врло слабашног здравља, због слабашне конституције шаљу га на школовање 1925. године у нижу гимназију у Тузлу где живи са стричевом 10-чланом породицом.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mladi patrijarh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1066800" y="1295400"/>
            <a:ext cx="3200400" cy="4778375"/>
          </a:xfrm>
        </p:spPr>
      </p:pic>
      <p:pic>
        <p:nvPicPr>
          <p:cNvPr id="6" name="Content Placeholder 5" descr="mladi patrijarh2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4876800" y="1295400"/>
            <a:ext cx="3543300" cy="48958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ГОСПОД ГА ПРИВЛАЧИ СЕБИ...</a:t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RS" dirty="0" smtClean="0"/>
              <a:t>1930. године, Гојко уписује шесторазредну Богословију у Сарајеву, иако је у гимназији из веронауке имао оцену 2.</a:t>
            </a:r>
          </a:p>
          <a:p>
            <a:pPr algn="just"/>
            <a:r>
              <a:rPr lang="sr-Cyrl-RS" dirty="0" smtClean="0"/>
              <a:t>По завршетку Богословије, 1936. уписује Богословски факултет током којег завршава и Вишу гимназију, али и две године Медицинског факултета.</a:t>
            </a:r>
          </a:p>
          <a:p>
            <a:pPr algn="just"/>
            <a:r>
              <a:rPr lang="sr-Cyrl-RS" dirty="0" smtClean="0"/>
              <a:t>За време рата у Београду “хлеб насушни” зарађује радом на грађевини, али након повреде одустаје и одлази код пријатеља јеромонаха Јелисеја у манастир Свете Тројице у Овчарско-кабларској клисури. Брат Душан гине 1942. године.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ctr"/>
            <a:r>
              <a:rPr lang="sr-Cyrl-RS" dirty="0" smtClean="0"/>
              <a:t>СТУДЕНТСКИ ДАНИ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Насловна страна индекса: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RS" dirty="0" smtClean="0"/>
              <a:t>Као студент 1937. са другом Душаном Кашићем и његовом супругом Даринком на Теразијама</a:t>
            </a:r>
            <a:endParaRPr lang="en-US" dirty="0"/>
          </a:p>
        </p:txBody>
      </p:sp>
      <p:pic>
        <p:nvPicPr>
          <p:cNvPr id="7" name="Content Placeholder 6" descr="indeks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57200" y="2819400"/>
            <a:ext cx="4040188" cy="2963839"/>
          </a:xfrm>
        </p:spPr>
      </p:pic>
      <p:pic>
        <p:nvPicPr>
          <p:cNvPr id="12" name="Content Placeholder 11" descr="slika sa Kasicem.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8200" y="2819400"/>
            <a:ext cx="3886199" cy="297179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  <p:bldP spid="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r-Cyrl-RS" sz="4000" dirty="0" smtClean="0"/>
              <a:t>ГОЈКО СТОЈЧЕВИЋ У НАШЕМ КРАЈУ...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89120"/>
          </a:xfrm>
        </p:spPr>
        <p:txBody>
          <a:bodyPr>
            <a:normAutofit/>
          </a:bodyPr>
          <a:lstStyle/>
          <a:p>
            <a:pPr algn="just"/>
            <a:r>
              <a:rPr lang="sr-Cyrl-RS" sz="2400" dirty="0" smtClean="0"/>
              <a:t>1944. у Дому за незбринуту децу у Бањи Ковиљачи ради као васпитач и вероучитељ. Спасавајући једно дете које је почело да се дави у Дрини, разболео се и добио туберкулозу, тешко излечиву и заразну болест због које су му лекари давали највише 3 месеца живота.</a:t>
            </a:r>
          </a:p>
          <a:p>
            <a:pPr algn="just"/>
            <a:r>
              <a:rPr lang="sr-Cyrl-RS" sz="2400" dirty="0" smtClean="0"/>
              <a:t>Одлази у манастир Вујан, где се пламено моли Господу у самоћи и бива чудесно исцељен те постаје искушеник.</a:t>
            </a:r>
            <a:endParaRPr lang="en-US" sz="2400" dirty="0"/>
          </a:p>
        </p:txBody>
      </p:sp>
      <p:pic>
        <p:nvPicPr>
          <p:cNvPr id="9" name="Picture 8" descr="krst iz Vuj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114800"/>
            <a:ext cx="8153400" cy="25363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КАО ИСКУШЕНИК...</a:t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 algn="just"/>
            <a:r>
              <a:rPr lang="sr-Cyrl-RS" dirty="0" smtClean="0"/>
              <a:t>У манастиру је био од велике помоћи (изрезривао дрвене крстиће, поправљао сатове, правио обућу), али молитву није запостављао.</a:t>
            </a:r>
          </a:p>
          <a:p>
            <a:pPr algn="just"/>
            <a:r>
              <a:rPr lang="sr-Cyrl-RS" dirty="0" smtClean="0"/>
              <a:t>Још тада често цитирао ап. Павла а како је био шаљивџија, отац Василије му је знао рећи: “Ти, Шавле, налазиш се међу нама као број међу нулама. Па као што нуле без броја не значе ништа, а тек са бројем имају своју вредност, тако и ми, као нуле, без тебе немамо много вредности, и тек заједно са тобом чини нам се да смо образованији и паметнији.” А знао је и да обрне...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Монашење...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Cyrl-RS" dirty="0" smtClean="0"/>
              <a:t>Искушеник Гојко замонашио се у манастиру Благовештење, уочи Благовести, 1948. године и добио монашко име Павле (</a:t>
            </a:r>
            <a:r>
              <a:rPr lang="en-US" dirty="0" smtClean="0"/>
              <a:t>Paulus, Paulos-</a:t>
            </a:r>
            <a:r>
              <a:rPr lang="sr-Cyrl-RS" dirty="0" smtClean="0"/>
              <a:t>мали човек, мали пред Богом, смирен).</a:t>
            </a:r>
          </a:p>
          <a:p>
            <a:pPr algn="just"/>
            <a:r>
              <a:rPr lang="sr-Cyrl-RS" dirty="0" smtClean="0"/>
              <a:t>1949. прелази у манастир Рачу где и поред свих послова (у пољу, у шуми, у воденици) држи наставу из Старог и Новог Завета (“Отац Павле био нам је душа у кући, за многе ствари. Када он говори, као да нам говори сами апостол Павле. Веровали смо му као да слушамо Јеванђеље”-архиман. Јован Радосављевић)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sr-Cyrl-RS" dirty="0" smtClean="0"/>
              <a:t>Смирење које га је красило...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sr-Cyrl-RS" dirty="0" smtClean="0"/>
              <a:t>Димитрије Благојевић коме је кућа била изнад воденице у којој је радио прича како их је знао зауставити на путу из школе, извадити по коцку шећера и распитивати се какви су. Једне зиме приметио је како Димитрије иде бос. </a:t>
            </a:r>
            <a:r>
              <a:rPr lang="sr-Cyrl-CS" dirty="0" smtClean="0"/>
              <a:t>З</a:t>
            </a:r>
            <a:r>
              <a:rPr lang="sr-Cyrl-RS" dirty="0" smtClean="0"/>
              <a:t>а ђон је узео дрвену дашчицу,а за горњи део каишеве од аутомобилске гуме, те Димитрије више није ишао бос, нити га је ко смео зафркавати.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sr-Cyrl-RS" dirty="0" smtClean="0"/>
              <a:t>Једном приликом док је правио стазу између конака наиђе декан факултета Стева Димитријевић. </a:t>
            </a:r>
            <a:r>
              <a:rPr lang="sr-Cyrl-CS" dirty="0" smtClean="0"/>
              <a:t>К</a:t>
            </a:r>
            <a:r>
              <a:rPr lang="sr-Cyrl-RS" dirty="0" smtClean="0"/>
              <a:t>ад га је видео шта ради испричао му је причу о гвозденом, сребрном и златном ексеру. Након овог догађаја, о Божићу, 1955. одлази на постдипломске студије у Атину, а маја 1957. док је био на пропутовању у Светој Земљи, бива изабран за епископа рашко-призренског.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259</TotalTime>
  <Words>979</Words>
  <Application>Microsoft Office PowerPoint</Application>
  <PresentationFormat>On-screen Show (4:3)</PresentationFormat>
  <Paragraphs>47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Constantia</vt:lpstr>
      <vt:lpstr>Wingdings 2</vt:lpstr>
      <vt:lpstr>Flow</vt:lpstr>
      <vt:lpstr>ЊЕГОВА СВЕТОСТ ПАТРИЈАРХ СРПСКИ ГОСПОДИН ПАВЛЕ</vt:lpstr>
      <vt:lpstr>РОЂЕЊЕ И ДЕТИЊСТВО ГОЈКА СТОЈЧЕВИЋА</vt:lpstr>
      <vt:lpstr>PowerPoint Presentation</vt:lpstr>
      <vt:lpstr>ГОСПОД ГА ПРИВЛАЧИ СЕБИ... </vt:lpstr>
      <vt:lpstr>СТУДЕНТСКИ ДАНИ</vt:lpstr>
      <vt:lpstr>ГОЈКО СТОЈЧЕВИЋ У НАШЕМ КРАЈУ...</vt:lpstr>
      <vt:lpstr>КАО ИСКУШЕНИК... </vt:lpstr>
      <vt:lpstr>Монашење...</vt:lpstr>
      <vt:lpstr>Смирење које га је красило...</vt:lpstr>
      <vt:lpstr>Као епископ рашко-призренски...</vt:lpstr>
      <vt:lpstr>Вољени патријарх...</vt:lpstr>
      <vt:lpstr>Зашто га толико волимо?</vt:lpstr>
      <vt:lpstr>Мудре мисли нашег патријарха...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ЊЕГОВА СВЕТОСТ ПАТРИЈАРХ СРПСКИ ГОСПОДИН ПАВЛЕ</dc:title>
  <dc:creator>Tijana i Dejan</dc:creator>
  <cp:lastModifiedBy>Dragan</cp:lastModifiedBy>
  <cp:revision>27</cp:revision>
  <dcterms:created xsi:type="dcterms:W3CDTF">2019-11-18T22:06:25Z</dcterms:created>
  <dcterms:modified xsi:type="dcterms:W3CDTF">2019-11-21T11:49:19Z</dcterms:modified>
</cp:coreProperties>
</file>