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18" r:id="rId23"/>
    <p:sldId id="321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9" r:id="rId65"/>
    <p:sldId id="320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CCFF33"/>
    <a:srgbClr val="33CCCC"/>
    <a:srgbClr val="FFCC66"/>
    <a:srgbClr val="FFFFCC"/>
    <a:srgbClr val="336600"/>
    <a:srgbClr val="FFCCFF"/>
    <a:srgbClr val="FF7C80"/>
    <a:srgbClr val="6666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709" autoAdjust="0"/>
  </p:normalViewPr>
  <p:slideViewPr>
    <p:cSldViewPr>
      <p:cViewPr varScale="1">
        <p:scale>
          <a:sx n="70" d="100"/>
          <a:sy n="70" d="100"/>
        </p:scale>
        <p:origin x="-8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F4E8-F597-4958-A01D-6FCDF66838E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E379C-615B-4BFE-ABDE-09CD86541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3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794077-3AD5-4156-9818-2081244EF4A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1C0751-ABC2-4961-AB11-781DE354E5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8.xml"/><Relationship Id="rId4" Type="http://schemas.openxmlformats.org/officeDocument/2006/relationships/slide" Target="slide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6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slide" Target="slide6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 descr="Facebook-smajli-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731297"/>
            <a:ext cx="3524250" cy="2126703"/>
          </a:xfrm>
        </p:spPr>
      </p:pic>
      <p:sp>
        <p:nvSpPr>
          <p:cNvPr id="5" name="Rectangle 4"/>
          <p:cNvSpPr/>
          <p:nvPr/>
        </p:nvSpPr>
        <p:spPr>
          <a:xfrm>
            <a:off x="1436711" y="2209800"/>
            <a:ext cx="64897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60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Квиз </a:t>
            </a:r>
            <a:r>
              <a:rPr lang="sr-Cyrl-CS" sz="60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 5. разред</a:t>
            </a:r>
            <a:endParaRPr lang="en-US" sz="6000" b="1" cap="none" spc="0" dirty="0">
              <a:ln w="17780" cmpd="sng">
                <a:solidFill>
                  <a:srgbClr val="00B050"/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948578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Квиз правио ученик вјеронаучке </a:t>
            </a:r>
            <a:r>
              <a:rPr lang="sr-Cyrl-CS" sz="2400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секције „ЗАНИМЉИВА ВЈЕРОНАУКА“ </a:t>
            </a:r>
            <a:r>
              <a:rPr lang="sr-Cyrl-CS" sz="2400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Даријо </a:t>
            </a:r>
            <a:r>
              <a:rPr lang="sr-Cyrl-CS" sz="2400" dirty="0" smtClean="0">
                <a:ln>
                  <a:solidFill>
                    <a:srgbClr val="C0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Терзија</a:t>
            </a:r>
            <a:endParaRPr lang="en-US" sz="2400" dirty="0">
              <a:ln>
                <a:solidFill>
                  <a:srgbClr val="C00000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971800" y="3810000"/>
            <a:ext cx="2667000" cy="1524000"/>
          </a:xfrm>
          <a:prstGeom prst="cloudCallout">
            <a:avLst>
              <a:gd name="adj1" fmla="val -53772"/>
              <a:gd name="adj2" fmla="val 50625"/>
            </a:avLst>
          </a:prstGeom>
          <a:solidFill>
            <a:schemeClr val="bg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267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rgbClr val="00FFCC"/>
                </a:solidFill>
              </a:rPr>
              <a:t>СРЕЋНО!</a:t>
            </a:r>
            <a:endParaRPr lang="en-US" sz="2400" dirty="0">
              <a:solidFill>
                <a:srgbClr val="00FFCC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143000" y="1524000"/>
            <a:ext cx="4267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676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9. ШТА ПРЕДСТАВЉА ЗВЈЕЗДИЦА?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5908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2" action="ppaction://hlinksldjump"/>
              </a:rPr>
              <a:t>А</a:t>
            </a:r>
            <a:r>
              <a:rPr lang="sr-Cyrl-CS" sz="2400" dirty="0" smtClean="0"/>
              <a:t>)То је кашика у облику звјезде којом се узима хљеб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4290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3" action="ppaction://hlinksldjump"/>
              </a:rPr>
              <a:t>Б) </a:t>
            </a:r>
            <a:r>
              <a:rPr lang="sr-Cyrl-CS" sz="2400" dirty="0" smtClean="0"/>
              <a:t>То је  звјезда коју су источни мудраци видјели када се родио Исус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44958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2" action="ppaction://hlinksldjump"/>
              </a:rPr>
              <a:t>В)</a:t>
            </a:r>
            <a:r>
              <a:rPr lang="sr-Cyrl-CS" sz="2400" dirty="0" smtClean="0"/>
              <a:t>то је звјезда коју су људи пратили до Исуса</a:t>
            </a:r>
            <a:endParaRPr lang="en-US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066800" y="1447800"/>
            <a:ext cx="7315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676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10. ШТА СЕ СА ДИСКОСОМ ( ТАЊИРОМ ) РАДИ НА МОЛИТВИ?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6670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 </a:t>
            </a:r>
            <a:r>
              <a:rPr lang="sr-Cyrl-CS" dirty="0" smtClean="0"/>
              <a:t>На њему се узноси и освећује хљеб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3581400"/>
            <a:ext cx="685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Б) </a:t>
            </a:r>
            <a:r>
              <a:rPr lang="sr-Cyrl-CS" dirty="0" smtClean="0"/>
              <a:t>На њему се износи храна за људе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38200" y="1524000"/>
            <a:ext cx="6705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0" y="16764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</a:t>
            </a:r>
            <a:r>
              <a:rPr lang="sr-Cyrl-CS" dirty="0" smtClean="0"/>
              <a:t> БОГОСЛУЖЕЊЕ КОЈЕ ПРИКАЗУЈЕ СТВАРАЊЕ И БРИГУ ЗА СВЕ СТВОРЕНО, А НАРОЧИТО НАГЛАШАВА БРИГУ ЗА ЧОВЈЕКА, НАЗИВА СЕ 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352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 </a:t>
            </a:r>
            <a:r>
              <a:rPr lang="sr-Cyrl-CS" dirty="0" smtClean="0"/>
              <a:t>Јутрење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962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Б) </a:t>
            </a:r>
            <a:r>
              <a:rPr lang="sr-Cyrl-CS" dirty="0" smtClean="0"/>
              <a:t>Вечерње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4572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В) </a:t>
            </a:r>
            <a:r>
              <a:rPr lang="sr-Cyrl-CS" dirty="0" smtClean="0"/>
              <a:t>Света литургија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5181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Г) </a:t>
            </a:r>
            <a:r>
              <a:rPr lang="sr-Cyrl-CS" dirty="0" smtClean="0"/>
              <a:t>Шести  час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57200" y="1371600"/>
            <a:ext cx="3505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447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</a:t>
            </a:r>
            <a:r>
              <a:rPr lang="sr-Cyrl-CS" dirty="0" smtClean="0"/>
              <a:t>УЛАЗНИ ДИО ХРАМА ЈЕ: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43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</a:t>
            </a:r>
            <a:r>
              <a:rPr lang="sr-Cyrl-CS" dirty="0" smtClean="0"/>
              <a:t>Припрата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276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</a:t>
            </a:r>
            <a:r>
              <a:rPr lang="sr-Cyrl-CS" dirty="0" smtClean="0"/>
              <a:t>)Лађа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962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В)</a:t>
            </a:r>
            <a:r>
              <a:rPr lang="sr-Cyrl-CS" dirty="0" smtClean="0"/>
              <a:t>Олтар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09600" y="1371600"/>
            <a:ext cx="6553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1524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13.КОЈЕ ОД ПОНУЂЕНИХ РИЈЕЧИ СУ СВЕТЕ САСУДЕ?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</a:t>
            </a:r>
            <a:r>
              <a:rPr lang="sr-Cyrl-CS" dirty="0" smtClean="0">
                <a:hlinkClick r:id="rId2" action="ppaction://hlinksldjump"/>
              </a:rPr>
              <a:t>)</a:t>
            </a:r>
            <a:r>
              <a:rPr lang="sr-Cyrl-CS" dirty="0" smtClean="0"/>
              <a:t> Јеванђеље,Апостол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352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</a:t>
            </a:r>
            <a:r>
              <a:rPr lang="sr-Cyrl-CS" dirty="0" smtClean="0">
                <a:hlinkClick r:id="rId3" action="ppaction://hlinksldjump"/>
              </a:rPr>
              <a:t>)</a:t>
            </a:r>
            <a:r>
              <a:rPr lang="sr-Cyrl-CS" dirty="0" smtClean="0"/>
              <a:t> Дискос,Путир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066800" y="1447800"/>
            <a:ext cx="4648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600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14. K</a:t>
            </a:r>
            <a:r>
              <a:rPr lang="sr-Cyrl-CS" dirty="0" smtClean="0"/>
              <a:t>АДА СЛАВИМО БОГОЈАВЉАЊЕ?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514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  </a:t>
            </a:r>
            <a:r>
              <a:rPr lang="sr-Cyrl-CS" dirty="0" smtClean="0"/>
              <a:t>7.јануара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352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Б) </a:t>
            </a:r>
            <a:r>
              <a:rPr lang="sr-Cyrl-CS" dirty="0" smtClean="0"/>
              <a:t>19.јануара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038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В) </a:t>
            </a:r>
            <a:r>
              <a:rPr lang="sr-Cyrl-CS" dirty="0" smtClean="0"/>
              <a:t>27. јануара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85800" y="1219200"/>
            <a:ext cx="5715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1295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15.ЗАЈЕДНИЦА ВЈЕРНИХ  ЉУДИ СЕ НАЗИВА: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133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</a:t>
            </a:r>
            <a:r>
              <a:rPr lang="sr-Cyrl-CS" dirty="0" smtClean="0"/>
              <a:t>Храм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971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</a:t>
            </a:r>
            <a:r>
              <a:rPr lang="sr-Cyrl-CS" dirty="0" smtClean="0"/>
              <a:t>)Црква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810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В)</a:t>
            </a:r>
            <a:r>
              <a:rPr lang="sr-Cyrl-CS" dirty="0" smtClean="0"/>
              <a:t>Богослужњње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38200" y="1371600"/>
            <a:ext cx="6553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1447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16.РИЈЕЧ ЂАКОН КАДА СЕ ПРЕВЕДЕ СА ГРЧКОГ ЗНАЧИ: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514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</a:t>
            </a:r>
            <a:r>
              <a:rPr lang="sr-Cyrl-CS" dirty="0" smtClean="0"/>
              <a:t>Отац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200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Б)</a:t>
            </a:r>
            <a:r>
              <a:rPr lang="sr-Cyrl-CS" dirty="0" smtClean="0"/>
              <a:t>Посланик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962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В)</a:t>
            </a:r>
            <a:r>
              <a:rPr lang="sr-Cyrl-CS" dirty="0" smtClean="0"/>
              <a:t>Слуга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57200" y="1066800"/>
            <a:ext cx="8229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17.КОЈИ ОД ПОНУЂЕНИХ ПРИПАДА НЕПОКРЕТНИМ ПРАЗНИЦИМА?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362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</a:t>
            </a:r>
            <a:r>
              <a:rPr lang="sr-Cyrl-CS" dirty="0" smtClean="0"/>
              <a:t>Спасовдан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0480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Б)</a:t>
            </a:r>
            <a:r>
              <a:rPr lang="sr-Cyrl-CS" dirty="0" smtClean="0"/>
              <a:t>Цвијети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886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В)</a:t>
            </a:r>
            <a:r>
              <a:rPr lang="sr-Cyrl-CS" dirty="0" smtClean="0"/>
              <a:t>Преображење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38200" y="1447800"/>
            <a:ext cx="7467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600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18. СРЕДЊИ  ЦРКВЕНИ ПРАЗНИЦИ СУ У НАШЕМ ЦРКВЕНОМ КАЛЕНДАРУ ОЗНАЧЕНИ ......БОЈОМ.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743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 </a:t>
            </a:r>
            <a:r>
              <a:rPr lang="sr-Cyrl-CS" dirty="0" smtClean="0"/>
              <a:t>Црном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3276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</a:t>
            </a:r>
            <a:r>
              <a:rPr lang="sr-Cyrl-CS" dirty="0" smtClean="0"/>
              <a:t>) Плавом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962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4" action="ppaction://hlinksldjump"/>
              </a:rPr>
              <a:t>В)</a:t>
            </a:r>
            <a:r>
              <a:rPr lang="sr-Cyrl-CS" dirty="0" smtClean="0">
                <a:hlinkClick r:id="rId5" action="ppaction://hlinksldjump"/>
              </a:rPr>
              <a:t> </a:t>
            </a:r>
            <a:r>
              <a:rPr lang="sr-Cyrl-CS" dirty="0" smtClean="0"/>
              <a:t>Црвеном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4572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Г) </a:t>
            </a:r>
            <a:r>
              <a:rPr lang="sr-Cyrl-CS" dirty="0" smtClean="0"/>
              <a:t>Смеђом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33400" y="1600200"/>
            <a:ext cx="72771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1. КОЈИ СУ ОБЛИЦИ БОГОСЛУЖЕЊА?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743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2" action="ppaction://hlinksldjump"/>
              </a:rPr>
              <a:t>А)</a:t>
            </a:r>
            <a:r>
              <a:rPr lang="sr-Cyrl-CS" sz="2800" dirty="0" smtClean="0"/>
              <a:t>Олтар , припрата и лађа 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33500" y="39624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3" action="ppaction://hlinksldjump"/>
              </a:rPr>
              <a:t>б</a:t>
            </a:r>
            <a:r>
              <a:rPr lang="sr-Latn-CS" sz="2400" dirty="0" smtClean="0">
                <a:hlinkClick r:id="rId3" action="ppaction://hlinksldjump"/>
              </a:rPr>
              <a:t>)</a:t>
            </a:r>
            <a:r>
              <a:rPr lang="sr-Cyrl-CS" sz="2400" dirty="0" smtClean="0"/>
              <a:t>Девети час, вечерње, полуноћница, јутрење, први  час , </a:t>
            </a:r>
          </a:p>
          <a:p>
            <a:r>
              <a:rPr lang="sr-Cyrl-CS" sz="2400" dirty="0"/>
              <a:t> </a:t>
            </a:r>
            <a:r>
              <a:rPr lang="sr-Cyrl-CS" sz="2400" dirty="0" smtClean="0"/>
              <a:t>    трећи  час, шести  час и света литургија.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33400" y="1371600"/>
            <a:ext cx="4495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13716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19.КАДА СЕ ПРАЗНУЈУ ДУХОВИ?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3622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 </a:t>
            </a:r>
            <a:r>
              <a:rPr lang="sr-Cyrl-CS" dirty="0" smtClean="0"/>
              <a:t>50-дана по Васкрсу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2766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Б) </a:t>
            </a:r>
            <a:r>
              <a:rPr lang="sr-Cyrl-CS" dirty="0" smtClean="0"/>
              <a:t>7-дана прије Васкрса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4114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В) </a:t>
            </a:r>
            <a:r>
              <a:rPr lang="sr-Cyrl-CS" dirty="0" smtClean="0"/>
              <a:t>40-дана по Васкрсу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33400" y="1066800"/>
            <a:ext cx="78486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12954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20.КРСТ СА РАСПЕЋЕМ СЕ СЛИ</a:t>
            </a:r>
            <a:r>
              <a:rPr lang="en-US" dirty="0" smtClean="0"/>
              <a:t>K</a:t>
            </a:r>
            <a:r>
              <a:rPr lang="sr-Cyrl-CS" dirty="0" smtClean="0"/>
              <a:t>А ТАКО ШТО ИЗНАД  ХРИСТОВЕ ГЛАВЕ СТОЈИ ТАБЛИЦА СА НАТПИСОМ: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701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 </a:t>
            </a:r>
            <a:r>
              <a:rPr lang="sr-Cyrl-CS" dirty="0" smtClean="0"/>
              <a:t>И.Н.Ц.З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3581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Б) </a:t>
            </a:r>
            <a:r>
              <a:rPr lang="sr-Cyrl-CS" dirty="0" smtClean="0"/>
              <a:t>И.Н.Ц.Н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495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В) </a:t>
            </a:r>
            <a:r>
              <a:rPr lang="sr-Cyrl-CS" dirty="0" smtClean="0"/>
              <a:t>И.Н.Ц.Ј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5800" y="990600"/>
            <a:ext cx="6934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219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21.KO</a:t>
            </a:r>
            <a:r>
              <a:rPr lang="sr-Cyrl-CS" dirty="0" smtClean="0"/>
              <a:t>ЈА ДВА ДОГАЂАЈА СЛАВИ ЦРКВА НА КРСТОВДАН?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438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</a:t>
            </a:r>
            <a:r>
              <a:rPr lang="sr-Cyrl-CS" dirty="0" smtClean="0"/>
              <a:t> Христово крштење и дан какда је напунио тридесет година.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3352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Б) </a:t>
            </a:r>
            <a:r>
              <a:rPr lang="sr-Cyrl-CS" dirty="0" smtClean="0"/>
              <a:t>Христово распеће и Васкрсење.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3434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В)</a:t>
            </a:r>
            <a:r>
              <a:rPr lang="sr-Cyrl-CS" dirty="0" smtClean="0"/>
              <a:t> Чудни проналазак часног крста  и повратак часног крста из Персије.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838200"/>
            <a:ext cx="8229600" cy="5754447"/>
          </a:xfrm>
        </p:spPr>
      </p:pic>
      <p:sp>
        <p:nvSpPr>
          <p:cNvPr id="8" name="Rectangle 7"/>
          <p:cNvSpPr/>
          <p:nvPr/>
        </p:nvSpPr>
        <p:spPr>
          <a:xfrm>
            <a:off x="2590800" y="1219200"/>
            <a:ext cx="18337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КРАЈ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717" y="2372838"/>
            <a:ext cx="877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ibl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dirty="0" smtClean="0">
                <a:ln w="1143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10400" y="61722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даље</a:t>
            </a:r>
            <a:endParaRPr lang="en-US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frtdfghj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3962400"/>
            <a:ext cx="4038600" cy="26294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09800"/>
            <a:ext cx="87368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dirty="0" smtClean="0">
                <a:ln w="1143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5867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назад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kjhgfdkjhyuf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24200" y="4038600"/>
            <a:ext cx="2400300" cy="2400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;lkjhg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209800"/>
            <a:ext cx="3505200" cy="3505200"/>
          </a:xfrm>
        </p:spPr>
      </p:pic>
      <p:sp>
        <p:nvSpPr>
          <p:cNvPr id="2" name="Rectangle 1"/>
          <p:cNvSpPr/>
          <p:nvPr/>
        </p:nvSpPr>
        <p:spPr>
          <a:xfrm rot="20189116">
            <a:off x="437019" y="2133038"/>
            <a:ext cx="85926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5943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6769">
            <a:off x="609600" y="2819400"/>
            <a:ext cx="81292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9400" y="601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назад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lkijuygt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91200" y="2667000"/>
            <a:ext cx="2905125" cy="2892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kjhgf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209800"/>
            <a:ext cx="5360670" cy="4467225"/>
          </a:xfrm>
        </p:spPr>
      </p:pic>
      <p:sp>
        <p:nvSpPr>
          <p:cNvPr id="2" name="Rectangle 1"/>
          <p:cNvSpPr/>
          <p:nvPr/>
        </p:nvSpPr>
        <p:spPr>
          <a:xfrm>
            <a:off x="914400" y="2133600"/>
            <a:ext cx="7299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0" y="601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057400"/>
            <a:ext cx="6248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8400" y="5867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назад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ngry-smiley-two-thumbs-down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0800" y="3810000"/>
            <a:ext cx="2895600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38200" y="1600200"/>
            <a:ext cx="5943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1828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2. КОЈИ ЈЕ НАЈВАЖНИЈИ ОБЛИК БОГОСЛУЖЕЊА?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743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А) </a:t>
            </a:r>
            <a:r>
              <a:rPr lang="sr-Cyrl-CS" dirty="0" smtClean="0"/>
              <a:t>Шести  час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Б</a:t>
            </a:r>
            <a:r>
              <a:rPr lang="sr-Cyrl-CS" dirty="0" smtClean="0"/>
              <a:t>) Први  час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962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В)</a:t>
            </a:r>
            <a:r>
              <a:rPr lang="sr-Cyrl-CS" dirty="0" smtClean="0"/>
              <a:t>Полуноћница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4572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 </a:t>
            </a:r>
            <a:r>
              <a:rPr lang="sr-Cyrl-CS" dirty="0" smtClean="0">
                <a:hlinkClick r:id="rId4" action="ppaction://hlinksldjump"/>
              </a:rPr>
              <a:t>г)</a:t>
            </a:r>
            <a:r>
              <a:rPr lang="sr-Cyrl-CS" dirty="0" smtClean="0"/>
              <a:t>света литургија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>
          <a:xfrm>
            <a:off x="2209800" y="2971800"/>
            <a:ext cx="3886200" cy="3352800"/>
          </a:xfrm>
          <a:prstGeom prst="smileyFace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747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Вас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5791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455496">
            <a:off x="765891" y="2217401"/>
            <a:ext cx="8129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563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назад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kjhgfdkjhyuf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1800" y="3581400"/>
            <a:ext cx="3009900" cy="3009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09800"/>
            <a:ext cx="7299242" cy="92333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60960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даље</a:t>
            </a:r>
            <a:endParaRPr lang="en-US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43200" y="3581400"/>
            <a:ext cx="3057525" cy="3057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392879">
            <a:off x="457200" y="2971800"/>
            <a:ext cx="8129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6019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назад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lkijuygtf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67400" y="2895600"/>
            <a:ext cx="2824162" cy="2811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2895600" y="3124200"/>
            <a:ext cx="3124200" cy="297180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1752600"/>
            <a:ext cx="7299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0" y="609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905000"/>
            <a:ext cx="590827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Вас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6019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назад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miley-confuse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95600" y="3741174"/>
            <a:ext cx="2895600" cy="28120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lkj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3124200"/>
            <a:ext cx="3352800" cy="3568115"/>
          </a:xfrm>
        </p:spPr>
      </p:pic>
      <p:sp>
        <p:nvSpPr>
          <p:cNvPr id="2" name="Rectangle 1"/>
          <p:cNvSpPr/>
          <p:nvPr/>
        </p:nvSpPr>
        <p:spPr>
          <a:xfrm rot="21275601">
            <a:off x="627711" y="1948214"/>
            <a:ext cx="78752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6019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kjjgks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752600"/>
            <a:ext cx="4596025" cy="3814762"/>
          </a:xfrm>
        </p:spPr>
      </p:pic>
      <p:sp>
        <p:nvSpPr>
          <p:cNvPr id="2" name="Rectangle 1"/>
          <p:cNvSpPr/>
          <p:nvPr/>
        </p:nvSpPr>
        <p:spPr>
          <a:xfrm>
            <a:off x="703002" y="1866864"/>
            <a:ext cx="8129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0" y="5943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назад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76400"/>
            <a:ext cx="79864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5867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даље</a:t>
            </a:r>
            <a:endParaRPr lang="en-US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hdeh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43200" y="2971800"/>
            <a:ext cx="3389971" cy="2539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828800"/>
            <a:ext cx="50656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назад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1011phr_14_o+the_future_of_hot_rodding+thumbs_dow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800" y="3810000"/>
            <a:ext cx="3779309" cy="251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838200" y="1524000"/>
            <a:ext cx="7239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1752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3. КО ЈЕ УСТАНОВИО СВЕСТЕНИЧКИ ЧИН У НОВОМ ЗАВЈЕТУ?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743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 </a:t>
            </a:r>
            <a:r>
              <a:rPr lang="sr-Cyrl-CS" dirty="0" smtClean="0">
                <a:hlinkClick r:id="rId2" action="ppaction://hlinksldjump"/>
              </a:rPr>
              <a:t>а</a:t>
            </a:r>
            <a:r>
              <a:rPr lang="sr-Cyrl-CS" dirty="0" smtClean="0">
                <a:hlinkClick r:id="rId2" action="ppaction://hlinksldjump"/>
              </a:rPr>
              <a:t>)</a:t>
            </a:r>
            <a:r>
              <a:rPr lang="sr-Cyrl-CS" dirty="0" smtClean="0"/>
              <a:t> АПОСТОЛИ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581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3" action="ppaction://hlinksldjump"/>
              </a:rPr>
              <a:t>Б</a:t>
            </a:r>
            <a:r>
              <a:rPr lang="sr-Cyrl-CS" dirty="0" smtClean="0">
                <a:hlinkClick r:id="rId3" action="ppaction://hlinksldjump"/>
              </a:rPr>
              <a:t>)</a:t>
            </a:r>
            <a:r>
              <a:rPr lang="sr-Cyrl-CS" dirty="0" smtClean="0"/>
              <a:t> ГОСПОД </a:t>
            </a:r>
            <a:r>
              <a:rPr lang="sr-Cyrl-CS" dirty="0" smtClean="0"/>
              <a:t>ИСУС ХРИСТ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343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В) </a:t>
            </a:r>
            <a:r>
              <a:rPr lang="sr-Cyrl-CS" dirty="0" smtClean="0"/>
              <a:t>Мојсије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295400"/>
            <a:ext cx="78617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9400" y="6096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даље</a:t>
            </a:r>
            <a:endParaRPr lang="en-US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kjhgf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2200" y="2590800"/>
            <a:ext cx="3932873" cy="32773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057400"/>
            <a:ext cx="74225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594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назад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kjhgfdkjhyuf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1800" y="3886200"/>
            <a:ext cx="2628900" cy="2628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133600"/>
            <a:ext cx="7299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5943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даље</a:t>
            </a:r>
            <a:endParaRPr lang="en-US" b="1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frtdfghj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3581400"/>
            <a:ext cx="4052388" cy="2638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828800"/>
            <a:ext cx="87958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594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hlinkClick r:id="rId2" action="ppaction://hlinksldjump"/>
              </a:rPr>
              <a:t>назад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jhadhsx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1800" y="3124200"/>
            <a:ext cx="2671762" cy="2671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0356105">
            <a:off x="184042" y="2285722"/>
            <a:ext cx="877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kjhgf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3810000"/>
            <a:ext cx="3381375" cy="2866231"/>
          </a:xfrm>
        </p:spPr>
      </p:pic>
      <p:sp>
        <p:nvSpPr>
          <p:cNvPr id="6" name="TextBox 5"/>
          <p:cNvSpPr txBox="1"/>
          <p:nvPr/>
        </p:nvSpPr>
        <p:spPr>
          <a:xfrm>
            <a:off x="6934200" y="61722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1600"/>
            <a:ext cx="8763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gjh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3429000"/>
            <a:ext cx="3445845" cy="2439194"/>
          </a:xfrm>
        </p:spPr>
      </p:pic>
      <p:sp>
        <p:nvSpPr>
          <p:cNvPr id="6" name="TextBox 5"/>
          <p:cNvSpPr txBox="1"/>
          <p:nvPr/>
        </p:nvSpPr>
        <p:spPr>
          <a:xfrm>
            <a:off x="7086600" y="5943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2590800" y="3429000"/>
            <a:ext cx="3886200" cy="3124200"/>
          </a:xfrm>
          <a:prstGeom prst="smileyFac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20420806">
            <a:off x="128199" y="2058798"/>
            <a:ext cx="877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6324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miley-confus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3581400"/>
            <a:ext cx="2952750" cy="3048000"/>
          </a:xfrm>
        </p:spPr>
      </p:pic>
      <p:sp>
        <p:nvSpPr>
          <p:cNvPr id="5" name="TextBox 4"/>
          <p:cNvSpPr txBox="1"/>
          <p:nvPr/>
        </p:nvSpPr>
        <p:spPr>
          <a:xfrm>
            <a:off x="6858000" y="586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443020">
            <a:off x="211038" y="2490254"/>
            <a:ext cx="877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600" y="3962400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7239000" y="609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ultiply 2"/>
          <p:cNvSpPr/>
          <p:nvPr/>
        </p:nvSpPr>
        <p:spPr>
          <a:xfrm>
            <a:off x="1676400" y="2590800"/>
            <a:ext cx="5867400" cy="4114800"/>
          </a:xfrm>
          <a:prstGeom prst="mathMultiply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1524000"/>
            <a:ext cx="82451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5715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066800" y="1676400"/>
            <a:ext cx="3429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8288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4. ШТА ЈЕ СВЕТИ ПРЕСТО?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819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2" action="ppaction://hlinksldjump"/>
              </a:rPr>
              <a:t>А) </a:t>
            </a:r>
            <a:r>
              <a:rPr lang="sr-Cyrl-CS" sz="2400" dirty="0" smtClean="0"/>
              <a:t>То је најважнији дио олтара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625671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3" action="ppaction://hlinksldjump"/>
              </a:rPr>
              <a:t>Б) </a:t>
            </a:r>
            <a:r>
              <a:rPr lang="sr-Cyrl-CS" sz="2400" dirty="0" smtClean="0"/>
              <a:t>То је мјесто гдје служи један свештеник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175273">
            <a:off x="347755" y="2718798"/>
            <a:ext cx="877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rtdfghj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5200" y="4267200"/>
            <a:ext cx="3116096" cy="2028825"/>
          </a:xfrm>
        </p:spPr>
      </p:pic>
      <p:sp>
        <p:nvSpPr>
          <p:cNvPr id="5" name="TextBox 4"/>
          <p:cNvSpPr txBox="1"/>
          <p:nvPr/>
        </p:nvSpPr>
        <p:spPr>
          <a:xfrm>
            <a:off x="6934200" y="609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jhgfdkjhyuf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3657600"/>
            <a:ext cx="3009900" cy="3009900"/>
          </a:xfrm>
        </p:spPr>
      </p:pic>
      <p:sp>
        <p:nvSpPr>
          <p:cNvPr id="2" name="Rectangle 1"/>
          <p:cNvSpPr/>
          <p:nvPr/>
        </p:nvSpPr>
        <p:spPr>
          <a:xfrm rot="20614414">
            <a:off x="967701" y="1885137"/>
            <a:ext cx="69982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0" y="5867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609600" y="914400"/>
            <a:ext cx="2819400" cy="2743200"/>
          </a:xfrm>
          <a:prstGeom prst="smileyFac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656846" y="1092077"/>
            <a:ext cx="500894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rtdfghj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0" y="4419600"/>
            <a:ext cx="3467205" cy="2257425"/>
          </a:xfrm>
        </p:spPr>
      </p:pic>
      <p:sp>
        <p:nvSpPr>
          <p:cNvPr id="8" name="TextBox 7"/>
          <p:cNvSpPr txBox="1"/>
          <p:nvPr/>
        </p:nvSpPr>
        <p:spPr>
          <a:xfrm>
            <a:off x="533400" y="609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219200"/>
            <a:ext cx="49779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1011phr_14_o+the_future_of_hot_rodding+thumbs_dow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3886200"/>
            <a:ext cx="3383491" cy="2537618"/>
          </a:xfrm>
        </p:spPr>
      </p:pic>
      <p:sp>
        <p:nvSpPr>
          <p:cNvPr id="7" name="TextBox 6"/>
          <p:cNvSpPr txBox="1"/>
          <p:nvPr/>
        </p:nvSpPr>
        <p:spPr>
          <a:xfrm>
            <a:off x="7239000" y="586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905000"/>
            <a:ext cx="877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;lkjhg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3200400"/>
            <a:ext cx="2976562" cy="2976562"/>
          </a:xfrm>
        </p:spPr>
      </p:pic>
      <p:sp>
        <p:nvSpPr>
          <p:cNvPr id="5" name="TextBox 4"/>
          <p:cNvSpPr txBox="1"/>
          <p:nvPr/>
        </p:nvSpPr>
        <p:spPr>
          <a:xfrm>
            <a:off x="6858000" y="6172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143000"/>
            <a:ext cx="5257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jhadhsx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3962400"/>
            <a:ext cx="2971800" cy="2600325"/>
          </a:xfrm>
        </p:spPr>
      </p:pic>
      <p:sp>
        <p:nvSpPr>
          <p:cNvPr id="6" name="TextBox 5"/>
          <p:cNvSpPr txBox="1"/>
          <p:nvPr/>
        </p:nvSpPr>
        <p:spPr>
          <a:xfrm>
            <a:off x="7239000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914400" y="762000"/>
            <a:ext cx="2286000" cy="2209800"/>
          </a:xfrm>
          <a:prstGeom prst="smileyFac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20627585">
            <a:off x="183041" y="2730618"/>
            <a:ext cx="877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frtdfghj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4114800"/>
            <a:ext cx="3701278" cy="2409825"/>
          </a:xfrm>
        </p:spPr>
      </p:pic>
      <p:sp>
        <p:nvSpPr>
          <p:cNvPr id="7" name="TextBox 6"/>
          <p:cNvSpPr txBox="1"/>
          <p:nvPr/>
        </p:nvSpPr>
        <p:spPr>
          <a:xfrm>
            <a:off x="6629400" y="62484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ultiply 2"/>
          <p:cNvSpPr/>
          <p:nvPr/>
        </p:nvSpPr>
        <p:spPr>
          <a:xfrm>
            <a:off x="3352800" y="3657600"/>
            <a:ext cx="2743200" cy="2743200"/>
          </a:xfrm>
          <a:prstGeom prst="mathMultiply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2057400"/>
            <a:ext cx="74983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5791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2" action="ppaction://hlinksldjump"/>
              </a:rPr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1143000" y="990600"/>
            <a:ext cx="2209800" cy="2286000"/>
          </a:xfrm>
          <a:prstGeom prst="smileyFace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19807669">
            <a:off x="366276" y="2667000"/>
            <a:ext cx="877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43675" y="4257675"/>
            <a:ext cx="2600325" cy="2600325"/>
          </a:xfrm>
        </p:spPr>
      </p:pic>
      <p:sp>
        <p:nvSpPr>
          <p:cNvPr id="7" name="TextBox 6"/>
          <p:cNvSpPr txBox="1"/>
          <p:nvPr/>
        </p:nvSpPr>
        <p:spPr>
          <a:xfrm>
            <a:off x="2667000" y="6019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jjgks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671638"/>
            <a:ext cx="5186362" cy="5186362"/>
          </a:xfrm>
        </p:spPr>
      </p:pic>
      <p:sp>
        <p:nvSpPr>
          <p:cNvPr id="2" name="Rectangle 1"/>
          <p:cNvSpPr/>
          <p:nvPr/>
        </p:nvSpPr>
        <p:spPr>
          <a:xfrm>
            <a:off x="228600" y="1905000"/>
            <a:ext cx="871543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5715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90600" y="1524000"/>
            <a:ext cx="6781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6764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5. КОЈЕ ОД ОВИХ ИКОНА СЕ НАЛАЗЕ НА ИКОНОСТАСУ?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2819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2" action="ppaction://hlinksldjump"/>
              </a:rPr>
              <a:t>А) </a:t>
            </a:r>
            <a:r>
              <a:rPr lang="sr-Cyrl-CS" sz="2400" dirty="0" smtClean="0"/>
              <a:t>Иконе Бога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35814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3" action="ppaction://hlinksldjump"/>
              </a:rPr>
              <a:t>Б) </a:t>
            </a:r>
            <a:r>
              <a:rPr lang="sr-Cyrl-CS" sz="2400" dirty="0" smtClean="0"/>
              <a:t>Иконе Богородице, Христа и појединих светитеља</a:t>
            </a:r>
            <a:endParaRPr lang="en-US" sz="2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rtdfghj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90600"/>
            <a:ext cx="4741196" cy="3086894"/>
          </a:xfrm>
        </p:spPr>
      </p:pic>
      <p:sp>
        <p:nvSpPr>
          <p:cNvPr id="3" name="Smiley Face 2"/>
          <p:cNvSpPr/>
          <p:nvPr/>
        </p:nvSpPr>
        <p:spPr>
          <a:xfrm>
            <a:off x="5334000" y="3733800"/>
            <a:ext cx="3429000" cy="2819400"/>
          </a:xfrm>
          <a:prstGeom prst="smileyFac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19732281">
            <a:off x="597305" y="3192995"/>
            <a:ext cx="877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6172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ngry-smiley-two-thumbs-dow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3352800"/>
            <a:ext cx="3352800" cy="3352800"/>
          </a:xfrm>
        </p:spPr>
      </p:pic>
      <p:sp>
        <p:nvSpPr>
          <p:cNvPr id="2" name="Rectangle 1"/>
          <p:cNvSpPr/>
          <p:nvPr/>
        </p:nvSpPr>
        <p:spPr>
          <a:xfrm>
            <a:off x="1981200" y="1066800"/>
            <a:ext cx="524450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579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u="sng" dirty="0" smtClean="0">
                <a:hlinkClick r:id="rId3" action="ppaction://hlinksldjump"/>
              </a:rPr>
              <a:t>назад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frtdfghj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3400" y="3732430"/>
            <a:ext cx="4800600" cy="3125570"/>
          </a:xfrm>
        </p:spPr>
      </p:pic>
      <p:sp>
        <p:nvSpPr>
          <p:cNvPr id="2" name="Rectangle 1"/>
          <p:cNvSpPr/>
          <p:nvPr/>
        </p:nvSpPr>
        <p:spPr>
          <a:xfrm>
            <a:off x="1676400" y="914400"/>
            <a:ext cx="514468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990600" y="3886200"/>
            <a:ext cx="2590800" cy="2514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kjhgfdkjhyuf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0" y="3505200"/>
            <a:ext cx="2933700" cy="2933700"/>
          </a:xfrm>
        </p:spPr>
      </p:pic>
      <p:sp>
        <p:nvSpPr>
          <p:cNvPr id="2" name="Rectangle 1"/>
          <p:cNvSpPr/>
          <p:nvPr/>
        </p:nvSpPr>
        <p:spPr>
          <a:xfrm rot="20452624">
            <a:off x="593865" y="1603358"/>
            <a:ext cx="822330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62800" y="5867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jdhytryu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3962400"/>
            <a:ext cx="3377909" cy="2732881"/>
          </a:xfrm>
        </p:spPr>
      </p:pic>
      <p:sp>
        <p:nvSpPr>
          <p:cNvPr id="4" name="Rectangle 3"/>
          <p:cNvSpPr/>
          <p:nvPr/>
        </p:nvSpPr>
        <p:spPr>
          <a:xfrm rot="20687515">
            <a:off x="390541" y="1812629"/>
            <a:ext cx="82443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ВАШ </a:t>
            </a:r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ОДГОВОР</a:t>
            </a:r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ЈЕ 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01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>
                <a:hlinkClick r:id="rId3" action="ppaction://hlinksldjump"/>
              </a:rPr>
              <a:t>даље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lkijuygt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3581400"/>
            <a:ext cx="3057525" cy="3043936"/>
          </a:xfrm>
        </p:spPr>
      </p:pic>
      <p:sp>
        <p:nvSpPr>
          <p:cNvPr id="7" name="Rectangle 6"/>
          <p:cNvSpPr/>
          <p:nvPr/>
        </p:nvSpPr>
        <p:spPr>
          <a:xfrm>
            <a:off x="533400" y="1905000"/>
            <a:ext cx="81401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r-Cyrl-CS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ВАШ ОДГОВОР ЈЕ НЕТАЧАН</a:t>
            </a:r>
            <a:endParaRPr lang="en-US" sz="5400" b="1" cap="none" spc="0" dirty="0">
              <a:ln w="11430">
                <a:solidFill>
                  <a:srgbClr val="FF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6172200" y="594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u="sng" dirty="0" smtClean="0"/>
              <a:t>назад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90600" y="1600200"/>
            <a:ext cx="2514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676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6. ШТА ЈЕ ХРАМ?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514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2" action="ppaction://hlinksldjump"/>
              </a:rPr>
              <a:t>А) </a:t>
            </a:r>
            <a:r>
              <a:rPr lang="sr-Cyrl-CS" sz="2400" dirty="0" smtClean="0"/>
              <a:t>Подручје у коме служи један свештеник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32766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3" action="ppaction://hlinksldjump"/>
              </a:rPr>
              <a:t>Б) </a:t>
            </a:r>
            <a:r>
              <a:rPr lang="sr-Cyrl-CS" sz="2400" dirty="0" smtClean="0"/>
              <a:t>Свето мјесто гдје се вјерници скупљају на заједничку молитву</a:t>
            </a:r>
            <a:endParaRPr lang="en-US" sz="2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990600" y="1600200"/>
            <a:ext cx="6400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752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7. КАКО СЕ ДРУГАЧИЈЕ ЗОВЕ СВЕТА САСУДА ( ЧАША )?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590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2" action="ppaction://hlinksldjump"/>
              </a:rPr>
              <a:t>А) </a:t>
            </a:r>
            <a:r>
              <a:rPr lang="sr-Cyrl-CS" sz="2400" dirty="0" smtClean="0"/>
              <a:t>Дискос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34290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2" action="ppaction://hlinksldjump"/>
              </a:rPr>
              <a:t>Б) </a:t>
            </a:r>
            <a:r>
              <a:rPr lang="sr-Cyrl-CS" sz="2400" dirty="0" smtClean="0"/>
              <a:t>Звјездица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4343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3" action="ppaction://hlinksldjump"/>
              </a:rPr>
              <a:t>В) </a:t>
            </a:r>
            <a:r>
              <a:rPr lang="sr-Cyrl-CS" sz="2400" dirty="0" smtClean="0"/>
              <a:t>Путир</a:t>
            </a:r>
            <a:endParaRPr lang="en-US" sz="24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066800" y="1524000"/>
            <a:ext cx="3352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1676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8. КОЈЕ СУ СВЕТЕ САСУДЕ?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5908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2" action="ppaction://hlinksldjump"/>
              </a:rPr>
              <a:t>А) </a:t>
            </a:r>
            <a:r>
              <a:rPr lang="sr-Cyrl-CS" sz="2400" dirty="0" smtClean="0"/>
              <a:t>Кашика, виљушка, нож и тањир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4290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hlinkClick r:id="rId3" action="ppaction://hlinksldjump"/>
              </a:rPr>
              <a:t>Б) </a:t>
            </a:r>
            <a:r>
              <a:rPr lang="sr-Cyrl-CS" sz="2400" dirty="0" smtClean="0"/>
              <a:t>Путир, дискос, звјездица, покривачи, кашичица, копље, губа и кадионица</a:t>
            </a:r>
            <a:endParaRPr lang="en-US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</TotalTime>
  <Words>725</Words>
  <Application>Microsoft Office PowerPoint</Application>
  <PresentationFormat>On-screen Show (4:3)</PresentationFormat>
  <Paragraphs>169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Dragan</cp:lastModifiedBy>
  <cp:revision>76</cp:revision>
  <dcterms:created xsi:type="dcterms:W3CDTF">2013-11-24T12:24:13Z</dcterms:created>
  <dcterms:modified xsi:type="dcterms:W3CDTF">2013-12-04T17:07:15Z</dcterms:modified>
</cp:coreProperties>
</file>